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6" r:id="rId3"/>
    <p:sldId id="264" r:id="rId4"/>
    <p:sldId id="267" r:id="rId5"/>
    <p:sldId id="268" r:id="rId6"/>
    <p:sldId id="258" r:id="rId7"/>
    <p:sldId id="262" r:id="rId8"/>
    <p:sldId id="269" r:id="rId9"/>
    <p:sldId id="270" r:id="rId10"/>
    <p:sldId id="257" r:id="rId11"/>
    <p:sldId id="259" r:id="rId12"/>
    <p:sldId id="265" r:id="rId13"/>
    <p:sldId id="263" r:id="rId14"/>
    <p:sldId id="266" r:id="rId15"/>
    <p:sldId id="281" r:id="rId16"/>
    <p:sldId id="273" r:id="rId17"/>
    <p:sldId id="287" r:id="rId18"/>
    <p:sldId id="288" r:id="rId19"/>
    <p:sldId id="282" r:id="rId20"/>
    <p:sldId id="283" r:id="rId21"/>
    <p:sldId id="284" r:id="rId22"/>
    <p:sldId id="285" r:id="rId23"/>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91" autoAdjust="0"/>
    <p:restoredTop sz="94660"/>
  </p:normalViewPr>
  <p:slideViewPr>
    <p:cSldViewPr snapToGrid="0">
      <p:cViewPr varScale="1">
        <p:scale>
          <a:sx n="74" d="100"/>
          <a:sy n="74" d="100"/>
        </p:scale>
        <p:origin x="51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C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CL"/>
          </a:p>
        </p:txBody>
      </p:sp>
      <p:sp>
        <p:nvSpPr>
          <p:cNvPr id="4" name="Marcador de fecha 3"/>
          <p:cNvSpPr>
            <a:spLocks noGrp="1"/>
          </p:cNvSpPr>
          <p:nvPr>
            <p:ph type="dt" sz="half" idx="10"/>
          </p:nvPr>
        </p:nvSpPr>
        <p:spPr/>
        <p:txBody>
          <a:bodyPr/>
          <a:lstStyle/>
          <a:p>
            <a:fld id="{A02EA47D-FDB8-46AD-A67E-B28763F8482E}" type="datetimeFigureOut">
              <a:rPr lang="es-CL" smtClean="0"/>
              <a:pPr/>
              <a:t>02-10-2015</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34694A7B-8050-4A2E-95DE-FA81A4BA9BBA}" type="slidenum">
              <a:rPr lang="es-CL" smtClean="0"/>
              <a:pPr/>
              <a:t>‹Nº›</a:t>
            </a:fld>
            <a:endParaRPr lang="es-CL"/>
          </a:p>
        </p:txBody>
      </p:sp>
    </p:spTree>
    <p:extLst>
      <p:ext uri="{BB962C8B-B14F-4D97-AF65-F5344CB8AC3E}">
        <p14:creationId xmlns:p14="http://schemas.microsoft.com/office/powerpoint/2010/main" val="18924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A02EA47D-FDB8-46AD-A67E-B28763F8482E}" type="datetimeFigureOut">
              <a:rPr lang="es-CL" smtClean="0"/>
              <a:pPr/>
              <a:t>02-10-2015</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34694A7B-8050-4A2E-95DE-FA81A4BA9BBA}" type="slidenum">
              <a:rPr lang="es-CL" smtClean="0"/>
              <a:pPr/>
              <a:t>‹Nº›</a:t>
            </a:fld>
            <a:endParaRPr lang="es-CL"/>
          </a:p>
        </p:txBody>
      </p:sp>
    </p:spTree>
    <p:extLst>
      <p:ext uri="{BB962C8B-B14F-4D97-AF65-F5344CB8AC3E}">
        <p14:creationId xmlns:p14="http://schemas.microsoft.com/office/powerpoint/2010/main" val="569430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A02EA47D-FDB8-46AD-A67E-B28763F8482E}" type="datetimeFigureOut">
              <a:rPr lang="es-CL" smtClean="0"/>
              <a:pPr/>
              <a:t>02-10-2015</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34694A7B-8050-4A2E-95DE-FA81A4BA9BBA}" type="slidenum">
              <a:rPr lang="es-CL" smtClean="0"/>
              <a:pPr/>
              <a:t>‹Nº›</a:t>
            </a:fld>
            <a:endParaRPr lang="es-CL"/>
          </a:p>
        </p:txBody>
      </p:sp>
    </p:spTree>
    <p:extLst>
      <p:ext uri="{BB962C8B-B14F-4D97-AF65-F5344CB8AC3E}">
        <p14:creationId xmlns:p14="http://schemas.microsoft.com/office/powerpoint/2010/main" val="2112781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A02EA47D-FDB8-46AD-A67E-B28763F8482E}" type="datetimeFigureOut">
              <a:rPr lang="es-CL" smtClean="0"/>
              <a:pPr/>
              <a:t>02-10-2015</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34694A7B-8050-4A2E-95DE-FA81A4BA9BBA}" type="slidenum">
              <a:rPr lang="es-CL" smtClean="0"/>
              <a:pPr/>
              <a:t>‹Nº›</a:t>
            </a:fld>
            <a:endParaRPr lang="es-CL"/>
          </a:p>
        </p:txBody>
      </p:sp>
    </p:spTree>
    <p:extLst>
      <p:ext uri="{BB962C8B-B14F-4D97-AF65-F5344CB8AC3E}">
        <p14:creationId xmlns:p14="http://schemas.microsoft.com/office/powerpoint/2010/main" val="776702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A02EA47D-FDB8-46AD-A67E-B28763F8482E}" type="datetimeFigureOut">
              <a:rPr lang="es-CL" smtClean="0"/>
              <a:pPr/>
              <a:t>02-10-2015</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34694A7B-8050-4A2E-95DE-FA81A4BA9BBA}" type="slidenum">
              <a:rPr lang="es-CL" smtClean="0"/>
              <a:pPr/>
              <a:t>‹Nº›</a:t>
            </a:fld>
            <a:endParaRPr lang="es-CL"/>
          </a:p>
        </p:txBody>
      </p:sp>
    </p:spTree>
    <p:extLst>
      <p:ext uri="{BB962C8B-B14F-4D97-AF65-F5344CB8AC3E}">
        <p14:creationId xmlns:p14="http://schemas.microsoft.com/office/powerpoint/2010/main" val="1608702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fecha 4"/>
          <p:cNvSpPr>
            <a:spLocks noGrp="1"/>
          </p:cNvSpPr>
          <p:nvPr>
            <p:ph type="dt" sz="half" idx="10"/>
          </p:nvPr>
        </p:nvSpPr>
        <p:spPr/>
        <p:txBody>
          <a:bodyPr/>
          <a:lstStyle/>
          <a:p>
            <a:fld id="{A02EA47D-FDB8-46AD-A67E-B28763F8482E}" type="datetimeFigureOut">
              <a:rPr lang="es-CL" smtClean="0"/>
              <a:pPr/>
              <a:t>02-10-2015</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34694A7B-8050-4A2E-95DE-FA81A4BA9BBA}" type="slidenum">
              <a:rPr lang="es-CL" smtClean="0"/>
              <a:pPr/>
              <a:t>‹Nº›</a:t>
            </a:fld>
            <a:endParaRPr lang="es-CL"/>
          </a:p>
        </p:txBody>
      </p:sp>
    </p:spTree>
    <p:extLst>
      <p:ext uri="{BB962C8B-B14F-4D97-AF65-F5344CB8AC3E}">
        <p14:creationId xmlns:p14="http://schemas.microsoft.com/office/powerpoint/2010/main" val="255994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Marcador de fecha 6"/>
          <p:cNvSpPr>
            <a:spLocks noGrp="1"/>
          </p:cNvSpPr>
          <p:nvPr>
            <p:ph type="dt" sz="half" idx="10"/>
          </p:nvPr>
        </p:nvSpPr>
        <p:spPr/>
        <p:txBody>
          <a:bodyPr/>
          <a:lstStyle/>
          <a:p>
            <a:fld id="{A02EA47D-FDB8-46AD-A67E-B28763F8482E}" type="datetimeFigureOut">
              <a:rPr lang="es-CL" smtClean="0"/>
              <a:pPr/>
              <a:t>02-10-2015</a:t>
            </a:fld>
            <a:endParaRPr lang="es-CL"/>
          </a:p>
        </p:txBody>
      </p:sp>
      <p:sp>
        <p:nvSpPr>
          <p:cNvPr id="8" name="Marcador de pie de página 7"/>
          <p:cNvSpPr>
            <a:spLocks noGrp="1"/>
          </p:cNvSpPr>
          <p:nvPr>
            <p:ph type="ftr" sz="quarter" idx="11"/>
          </p:nvPr>
        </p:nvSpPr>
        <p:spPr/>
        <p:txBody>
          <a:bodyPr/>
          <a:lstStyle/>
          <a:p>
            <a:endParaRPr lang="es-CL"/>
          </a:p>
        </p:txBody>
      </p:sp>
      <p:sp>
        <p:nvSpPr>
          <p:cNvPr id="9" name="Marcador de número de diapositiva 8"/>
          <p:cNvSpPr>
            <a:spLocks noGrp="1"/>
          </p:cNvSpPr>
          <p:nvPr>
            <p:ph type="sldNum" sz="quarter" idx="12"/>
          </p:nvPr>
        </p:nvSpPr>
        <p:spPr/>
        <p:txBody>
          <a:bodyPr/>
          <a:lstStyle/>
          <a:p>
            <a:fld id="{34694A7B-8050-4A2E-95DE-FA81A4BA9BBA}" type="slidenum">
              <a:rPr lang="es-CL" smtClean="0"/>
              <a:pPr/>
              <a:t>‹Nº›</a:t>
            </a:fld>
            <a:endParaRPr lang="es-CL"/>
          </a:p>
        </p:txBody>
      </p:sp>
    </p:spTree>
    <p:extLst>
      <p:ext uri="{BB962C8B-B14F-4D97-AF65-F5344CB8AC3E}">
        <p14:creationId xmlns:p14="http://schemas.microsoft.com/office/powerpoint/2010/main" val="279903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fecha 2"/>
          <p:cNvSpPr>
            <a:spLocks noGrp="1"/>
          </p:cNvSpPr>
          <p:nvPr>
            <p:ph type="dt" sz="half" idx="10"/>
          </p:nvPr>
        </p:nvSpPr>
        <p:spPr/>
        <p:txBody>
          <a:bodyPr/>
          <a:lstStyle/>
          <a:p>
            <a:fld id="{A02EA47D-FDB8-46AD-A67E-B28763F8482E}" type="datetimeFigureOut">
              <a:rPr lang="es-CL" smtClean="0"/>
              <a:pPr/>
              <a:t>02-10-2015</a:t>
            </a:fld>
            <a:endParaRPr lang="es-CL"/>
          </a:p>
        </p:txBody>
      </p:sp>
      <p:sp>
        <p:nvSpPr>
          <p:cNvPr id="4" name="Marcador de pie de página 3"/>
          <p:cNvSpPr>
            <a:spLocks noGrp="1"/>
          </p:cNvSpPr>
          <p:nvPr>
            <p:ph type="ftr" sz="quarter" idx="11"/>
          </p:nvPr>
        </p:nvSpPr>
        <p:spPr/>
        <p:txBody>
          <a:bodyPr/>
          <a:lstStyle/>
          <a:p>
            <a:endParaRPr lang="es-CL"/>
          </a:p>
        </p:txBody>
      </p:sp>
      <p:sp>
        <p:nvSpPr>
          <p:cNvPr id="5" name="Marcador de número de diapositiva 4"/>
          <p:cNvSpPr>
            <a:spLocks noGrp="1"/>
          </p:cNvSpPr>
          <p:nvPr>
            <p:ph type="sldNum" sz="quarter" idx="12"/>
          </p:nvPr>
        </p:nvSpPr>
        <p:spPr/>
        <p:txBody>
          <a:bodyPr/>
          <a:lstStyle/>
          <a:p>
            <a:fld id="{34694A7B-8050-4A2E-95DE-FA81A4BA9BBA}" type="slidenum">
              <a:rPr lang="es-CL" smtClean="0"/>
              <a:pPr/>
              <a:t>‹Nº›</a:t>
            </a:fld>
            <a:endParaRPr lang="es-CL"/>
          </a:p>
        </p:txBody>
      </p:sp>
    </p:spTree>
    <p:extLst>
      <p:ext uri="{BB962C8B-B14F-4D97-AF65-F5344CB8AC3E}">
        <p14:creationId xmlns:p14="http://schemas.microsoft.com/office/powerpoint/2010/main" val="3658489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A02EA47D-FDB8-46AD-A67E-B28763F8482E}" type="datetimeFigureOut">
              <a:rPr lang="es-CL" smtClean="0"/>
              <a:pPr/>
              <a:t>02-10-2015</a:t>
            </a:fld>
            <a:endParaRPr lang="es-CL"/>
          </a:p>
        </p:txBody>
      </p:sp>
      <p:sp>
        <p:nvSpPr>
          <p:cNvPr id="3" name="Marcador de pie de página 2"/>
          <p:cNvSpPr>
            <a:spLocks noGrp="1"/>
          </p:cNvSpPr>
          <p:nvPr>
            <p:ph type="ftr" sz="quarter" idx="11"/>
          </p:nvPr>
        </p:nvSpPr>
        <p:spPr/>
        <p:txBody>
          <a:bodyPr/>
          <a:lstStyle/>
          <a:p>
            <a:endParaRPr lang="es-CL"/>
          </a:p>
        </p:txBody>
      </p:sp>
      <p:sp>
        <p:nvSpPr>
          <p:cNvPr id="4" name="Marcador de número de diapositiva 3"/>
          <p:cNvSpPr>
            <a:spLocks noGrp="1"/>
          </p:cNvSpPr>
          <p:nvPr>
            <p:ph type="sldNum" sz="quarter" idx="12"/>
          </p:nvPr>
        </p:nvSpPr>
        <p:spPr/>
        <p:txBody>
          <a:bodyPr/>
          <a:lstStyle/>
          <a:p>
            <a:fld id="{34694A7B-8050-4A2E-95DE-FA81A4BA9BBA}" type="slidenum">
              <a:rPr lang="es-CL" smtClean="0"/>
              <a:pPr/>
              <a:t>‹Nº›</a:t>
            </a:fld>
            <a:endParaRPr lang="es-CL"/>
          </a:p>
        </p:txBody>
      </p:sp>
    </p:spTree>
    <p:extLst>
      <p:ext uri="{BB962C8B-B14F-4D97-AF65-F5344CB8AC3E}">
        <p14:creationId xmlns:p14="http://schemas.microsoft.com/office/powerpoint/2010/main" val="4166064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A02EA47D-FDB8-46AD-A67E-B28763F8482E}" type="datetimeFigureOut">
              <a:rPr lang="es-CL" smtClean="0"/>
              <a:pPr/>
              <a:t>02-10-2015</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34694A7B-8050-4A2E-95DE-FA81A4BA9BBA}" type="slidenum">
              <a:rPr lang="es-CL" smtClean="0"/>
              <a:pPr/>
              <a:t>‹Nº›</a:t>
            </a:fld>
            <a:endParaRPr lang="es-CL"/>
          </a:p>
        </p:txBody>
      </p:sp>
    </p:spTree>
    <p:extLst>
      <p:ext uri="{BB962C8B-B14F-4D97-AF65-F5344CB8AC3E}">
        <p14:creationId xmlns:p14="http://schemas.microsoft.com/office/powerpoint/2010/main" val="3394816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L"/>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A02EA47D-FDB8-46AD-A67E-B28763F8482E}" type="datetimeFigureOut">
              <a:rPr lang="es-CL" smtClean="0"/>
              <a:pPr/>
              <a:t>02-10-2015</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34694A7B-8050-4A2E-95DE-FA81A4BA9BBA}" type="slidenum">
              <a:rPr lang="es-CL" smtClean="0"/>
              <a:pPr/>
              <a:t>‹Nº›</a:t>
            </a:fld>
            <a:endParaRPr lang="es-CL"/>
          </a:p>
        </p:txBody>
      </p:sp>
    </p:spTree>
    <p:extLst>
      <p:ext uri="{BB962C8B-B14F-4D97-AF65-F5344CB8AC3E}">
        <p14:creationId xmlns:p14="http://schemas.microsoft.com/office/powerpoint/2010/main" val="1983406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EA47D-FDB8-46AD-A67E-B28763F8482E}" type="datetimeFigureOut">
              <a:rPr lang="es-CL" smtClean="0"/>
              <a:pPr/>
              <a:t>02-10-2015</a:t>
            </a:fld>
            <a:endParaRPr lang="es-C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694A7B-8050-4A2E-95DE-FA81A4BA9BBA}" type="slidenum">
              <a:rPr lang="es-CL" smtClean="0"/>
              <a:pPr/>
              <a:t>‹Nº›</a:t>
            </a:fld>
            <a:endParaRPr lang="es-CL"/>
          </a:p>
        </p:txBody>
      </p:sp>
    </p:spTree>
    <p:extLst>
      <p:ext uri="{BB962C8B-B14F-4D97-AF65-F5344CB8AC3E}">
        <p14:creationId xmlns:p14="http://schemas.microsoft.com/office/powerpoint/2010/main" val="1832155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8.emf"/></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CL" dirty="0" smtClean="0"/>
              <a:t>KULTURFORUM TURM</a:t>
            </a:r>
            <a:endParaRPr lang="es-CL" dirty="0"/>
          </a:p>
        </p:txBody>
      </p:sp>
      <p:sp>
        <p:nvSpPr>
          <p:cNvPr id="3" name="Shape 60"/>
          <p:cNvSpPr/>
          <p:nvPr/>
        </p:nvSpPr>
        <p:spPr>
          <a:xfrm rot="16200000">
            <a:off x="5000879" y="1114462"/>
            <a:ext cx="109346" cy="4681654"/>
          </a:xfrm>
          <a:prstGeom prst="rect">
            <a:avLst/>
          </a:prstGeom>
          <a:solidFill>
            <a:srgbClr val="FFFF00"/>
          </a:solidFill>
          <a:ln>
            <a:noFill/>
          </a:ln>
        </p:spPr>
        <p:txBody>
          <a:bodyPr lIns="91425" tIns="91425" rIns="91425" bIns="91425" anchor="ctr" anchorCtr="0">
            <a:noAutofit/>
          </a:bodyPr>
          <a:lstStyle/>
          <a:p>
            <a:pPr>
              <a:spcBef>
                <a:spcPts val="0"/>
              </a:spcBef>
              <a:buNone/>
            </a:pPr>
            <a:endParaRPr/>
          </a:p>
        </p:txBody>
      </p:sp>
      <p:sp>
        <p:nvSpPr>
          <p:cNvPr id="4" name="CuadroTexto 3"/>
          <p:cNvSpPr txBox="1"/>
          <p:nvPr/>
        </p:nvSpPr>
        <p:spPr>
          <a:xfrm>
            <a:off x="11487955" y="6478073"/>
            <a:ext cx="250390" cy="246221"/>
          </a:xfrm>
          <a:prstGeom prst="rect">
            <a:avLst/>
          </a:prstGeom>
          <a:noFill/>
        </p:spPr>
        <p:txBody>
          <a:bodyPr wrap="none" rtlCol="0">
            <a:spAutoFit/>
          </a:bodyPr>
          <a:lstStyle/>
          <a:p>
            <a:r>
              <a:rPr lang="es-CL" sz="1000" dirty="0" smtClean="0"/>
              <a:t>1</a:t>
            </a:r>
            <a:endParaRPr lang="es-CL" sz="1000" dirty="0"/>
          </a:p>
        </p:txBody>
      </p:sp>
    </p:spTree>
    <p:extLst>
      <p:ext uri="{BB962C8B-B14F-4D97-AF65-F5344CB8AC3E}">
        <p14:creationId xmlns:p14="http://schemas.microsoft.com/office/powerpoint/2010/main" val="23168466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60"/>
          <p:cNvSpPr/>
          <p:nvPr/>
        </p:nvSpPr>
        <p:spPr>
          <a:xfrm rot="16200000">
            <a:off x="8366517" y="661572"/>
            <a:ext cx="364620" cy="380877"/>
          </a:xfrm>
          <a:prstGeom prst="rect">
            <a:avLst/>
          </a:prstGeom>
          <a:solidFill>
            <a:srgbClr val="FFFF00"/>
          </a:solidFill>
          <a:ln>
            <a:noFill/>
          </a:ln>
        </p:spPr>
        <p:txBody>
          <a:bodyPr lIns="91425" tIns="91425" rIns="91425" bIns="91425" anchor="ctr" anchorCtr="0">
            <a:noAutofit/>
          </a:bodyPr>
          <a:lstStyle/>
          <a:p>
            <a:pPr>
              <a:spcBef>
                <a:spcPts val="0"/>
              </a:spcBef>
              <a:buNone/>
            </a:pPr>
            <a:endParaRPr/>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5165" r="6096" b="13615"/>
          <a:stretch/>
        </p:blipFill>
        <p:spPr>
          <a:xfrm>
            <a:off x="0" y="0"/>
            <a:ext cx="8023538" cy="6847547"/>
          </a:xfrm>
          <a:prstGeom prst="rect">
            <a:avLst/>
          </a:prstGeom>
        </p:spPr>
      </p:pic>
      <p:sp>
        <p:nvSpPr>
          <p:cNvPr id="5" name="CuadroTexto 4"/>
          <p:cNvSpPr txBox="1"/>
          <p:nvPr/>
        </p:nvSpPr>
        <p:spPr>
          <a:xfrm>
            <a:off x="8358388" y="669700"/>
            <a:ext cx="3451538" cy="1200329"/>
          </a:xfrm>
          <a:prstGeom prst="rect">
            <a:avLst/>
          </a:prstGeom>
          <a:noFill/>
        </p:spPr>
        <p:txBody>
          <a:bodyPr wrap="square" rtlCol="0">
            <a:spAutoFit/>
          </a:bodyPr>
          <a:lstStyle/>
          <a:p>
            <a:r>
              <a:rPr lang="es-CL" dirty="0" smtClean="0"/>
              <a:t>1) 	</a:t>
            </a:r>
            <a:r>
              <a:rPr lang="es-CL" dirty="0" err="1" smtClean="0"/>
              <a:t>Grounded</a:t>
            </a:r>
            <a:r>
              <a:rPr lang="es-CL" dirty="0" smtClean="0"/>
              <a:t> </a:t>
            </a:r>
            <a:r>
              <a:rPr lang="es-CL" dirty="0" err="1" smtClean="0"/>
              <a:t>avenues</a:t>
            </a:r>
            <a:r>
              <a:rPr lang="es-CL" dirty="0" smtClean="0"/>
              <a:t> 	</a:t>
            </a:r>
            <a:r>
              <a:rPr lang="es-CL" dirty="0" err="1" smtClean="0"/>
              <a:t>Sigismundstrasse</a:t>
            </a:r>
            <a:r>
              <a:rPr lang="es-CL" dirty="0" smtClean="0"/>
              <a:t> and	</a:t>
            </a:r>
            <a:r>
              <a:rPr lang="es-CL" dirty="0" err="1" smtClean="0"/>
              <a:t>Leipzigerstrasse</a:t>
            </a:r>
            <a:r>
              <a:rPr lang="es-CL" dirty="0" smtClean="0"/>
              <a:t>  </a:t>
            </a:r>
            <a:r>
              <a:rPr lang="es-CL" dirty="0" err="1" smtClean="0"/>
              <a:t>on</a:t>
            </a:r>
            <a:r>
              <a:rPr lang="es-CL" dirty="0" smtClean="0"/>
              <a:t> </a:t>
            </a:r>
            <a:r>
              <a:rPr lang="es-CL" dirty="0" err="1" smtClean="0"/>
              <a:t>the</a:t>
            </a:r>
            <a:r>
              <a:rPr lang="es-CL" dirty="0" smtClean="0"/>
              <a:t>  </a:t>
            </a:r>
            <a:r>
              <a:rPr lang="es-CL" dirty="0" err="1" smtClean="0"/>
              <a:t>kulturforum</a:t>
            </a:r>
            <a:r>
              <a:rPr lang="es-CL" dirty="0" smtClean="0"/>
              <a:t> </a:t>
            </a:r>
            <a:r>
              <a:rPr lang="es-CL" dirty="0" err="1" smtClean="0"/>
              <a:t>lenghts</a:t>
            </a:r>
            <a:endParaRPr lang="es-CL" dirty="0"/>
          </a:p>
        </p:txBody>
      </p:sp>
      <p:sp>
        <p:nvSpPr>
          <p:cNvPr id="7" name="CuadroTexto 6"/>
          <p:cNvSpPr txBox="1"/>
          <p:nvPr/>
        </p:nvSpPr>
        <p:spPr>
          <a:xfrm>
            <a:off x="11487955" y="6478073"/>
            <a:ext cx="250390" cy="246221"/>
          </a:xfrm>
          <a:prstGeom prst="rect">
            <a:avLst/>
          </a:prstGeom>
          <a:noFill/>
        </p:spPr>
        <p:txBody>
          <a:bodyPr wrap="none" rtlCol="0">
            <a:spAutoFit/>
          </a:bodyPr>
          <a:lstStyle/>
          <a:p>
            <a:r>
              <a:rPr lang="es-CL" sz="1000" dirty="0"/>
              <a:t>9</a:t>
            </a:r>
          </a:p>
        </p:txBody>
      </p:sp>
    </p:spTree>
    <p:extLst>
      <p:ext uri="{BB962C8B-B14F-4D97-AF65-F5344CB8AC3E}">
        <p14:creationId xmlns:p14="http://schemas.microsoft.com/office/powerpoint/2010/main" val="35388285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60"/>
          <p:cNvSpPr/>
          <p:nvPr/>
        </p:nvSpPr>
        <p:spPr>
          <a:xfrm rot="16200000">
            <a:off x="8366517" y="661572"/>
            <a:ext cx="364620" cy="380877"/>
          </a:xfrm>
          <a:prstGeom prst="rect">
            <a:avLst/>
          </a:prstGeom>
          <a:solidFill>
            <a:srgbClr val="FFFF00"/>
          </a:solidFill>
          <a:ln>
            <a:noFill/>
          </a:ln>
        </p:spPr>
        <p:txBody>
          <a:bodyPr lIns="91425" tIns="91425" rIns="91425" bIns="91425" anchor="ctr" anchorCtr="0">
            <a:noAutofit/>
          </a:bodyPr>
          <a:lstStyle/>
          <a:p>
            <a:pPr>
              <a:spcBef>
                <a:spcPts val="0"/>
              </a:spcBef>
              <a:buNone/>
            </a:pPr>
            <a:endParaRPr/>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4127" t="9202" r="12230" b="5352"/>
          <a:stretch/>
        </p:blipFill>
        <p:spPr>
          <a:xfrm>
            <a:off x="0" y="0"/>
            <a:ext cx="7943222" cy="6858000"/>
          </a:xfrm>
          <a:prstGeom prst="rect">
            <a:avLst/>
          </a:prstGeom>
        </p:spPr>
      </p:pic>
      <p:sp>
        <p:nvSpPr>
          <p:cNvPr id="5" name="CuadroTexto 4"/>
          <p:cNvSpPr txBox="1"/>
          <p:nvPr/>
        </p:nvSpPr>
        <p:spPr>
          <a:xfrm>
            <a:off x="8313953" y="662618"/>
            <a:ext cx="3052293" cy="646331"/>
          </a:xfrm>
          <a:prstGeom prst="rect">
            <a:avLst/>
          </a:prstGeom>
          <a:noFill/>
        </p:spPr>
        <p:txBody>
          <a:bodyPr wrap="square" rtlCol="0">
            <a:spAutoFit/>
          </a:bodyPr>
          <a:lstStyle/>
          <a:p>
            <a:r>
              <a:rPr lang="es-CL" dirty="0" smtClean="0"/>
              <a:t>2)	To </a:t>
            </a:r>
            <a:r>
              <a:rPr lang="es-CL" dirty="0" err="1" smtClean="0"/>
              <a:t>remove</a:t>
            </a:r>
            <a:r>
              <a:rPr lang="es-CL" dirty="0" smtClean="0"/>
              <a:t> </a:t>
            </a:r>
            <a:r>
              <a:rPr lang="es-CL" dirty="0" err="1" smtClean="0"/>
              <a:t>the</a:t>
            </a:r>
            <a:r>
              <a:rPr lang="es-CL" dirty="0" smtClean="0"/>
              <a:t> car </a:t>
            </a:r>
            <a:r>
              <a:rPr lang="es-CL" dirty="0" err="1" smtClean="0"/>
              <a:t>roads</a:t>
            </a:r>
            <a:r>
              <a:rPr lang="es-CL" dirty="0" smtClean="0"/>
              <a:t> of </a:t>
            </a:r>
            <a:r>
              <a:rPr lang="es-CL" dirty="0" err="1" smtClean="0"/>
              <a:t>the</a:t>
            </a:r>
            <a:r>
              <a:rPr lang="es-CL" dirty="0" smtClean="0"/>
              <a:t> </a:t>
            </a:r>
            <a:r>
              <a:rPr lang="es-CL" dirty="0" err="1" smtClean="0"/>
              <a:t>small</a:t>
            </a:r>
            <a:r>
              <a:rPr lang="es-CL" dirty="0" smtClean="0"/>
              <a:t> </a:t>
            </a:r>
            <a:r>
              <a:rPr lang="es-CL" dirty="0" err="1" smtClean="0"/>
              <a:t>sizes</a:t>
            </a:r>
            <a:r>
              <a:rPr lang="es-CL" dirty="0" smtClean="0"/>
              <a:t>  </a:t>
            </a:r>
            <a:endParaRPr lang="es-CL" dirty="0"/>
          </a:p>
        </p:txBody>
      </p:sp>
      <p:sp>
        <p:nvSpPr>
          <p:cNvPr id="7" name="CuadroTexto 6"/>
          <p:cNvSpPr txBox="1"/>
          <p:nvPr/>
        </p:nvSpPr>
        <p:spPr>
          <a:xfrm>
            <a:off x="11487955" y="6478073"/>
            <a:ext cx="316112" cy="246221"/>
          </a:xfrm>
          <a:prstGeom prst="rect">
            <a:avLst/>
          </a:prstGeom>
          <a:noFill/>
        </p:spPr>
        <p:txBody>
          <a:bodyPr wrap="none" rtlCol="0">
            <a:spAutoFit/>
          </a:bodyPr>
          <a:lstStyle/>
          <a:p>
            <a:r>
              <a:rPr lang="es-CL" sz="1000" dirty="0" smtClean="0"/>
              <a:t>10</a:t>
            </a:r>
            <a:endParaRPr lang="es-CL" sz="1000" dirty="0"/>
          </a:p>
        </p:txBody>
      </p:sp>
    </p:spTree>
    <p:extLst>
      <p:ext uri="{BB962C8B-B14F-4D97-AF65-F5344CB8AC3E}">
        <p14:creationId xmlns:p14="http://schemas.microsoft.com/office/powerpoint/2010/main" val="31669266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ppartes\Desktop\workshop berlin\calles enterradas.png"/>
          <p:cNvPicPr>
            <a:picLocks noChangeAspect="1" noChangeArrowheads="1"/>
          </p:cNvPicPr>
          <p:nvPr/>
        </p:nvPicPr>
        <p:blipFill>
          <a:blip r:embed="rId2" cstate="print"/>
          <a:srcRect t="5023" b="7259"/>
          <a:stretch>
            <a:fillRect/>
          </a:stretch>
        </p:blipFill>
        <p:spPr bwMode="auto">
          <a:xfrm>
            <a:off x="0" y="228600"/>
            <a:ext cx="7247776" cy="6200465"/>
          </a:xfrm>
          <a:prstGeom prst="rect">
            <a:avLst/>
          </a:prstGeom>
          <a:noFill/>
        </p:spPr>
      </p:pic>
      <p:sp>
        <p:nvSpPr>
          <p:cNvPr id="9" name="CuadroTexto 8"/>
          <p:cNvSpPr txBox="1"/>
          <p:nvPr/>
        </p:nvSpPr>
        <p:spPr>
          <a:xfrm rot="20624894">
            <a:off x="2781836" y="656823"/>
            <a:ext cx="2163650" cy="369332"/>
          </a:xfrm>
          <a:prstGeom prst="rect">
            <a:avLst/>
          </a:prstGeom>
          <a:noFill/>
        </p:spPr>
        <p:txBody>
          <a:bodyPr wrap="square" rtlCol="0">
            <a:spAutoFit/>
          </a:bodyPr>
          <a:lstStyle/>
          <a:p>
            <a:r>
              <a:rPr lang="es-CL" dirty="0" smtClean="0"/>
              <a:t>Tiergardenstrasse</a:t>
            </a:r>
            <a:endParaRPr lang="es-CL" dirty="0"/>
          </a:p>
        </p:txBody>
      </p:sp>
      <p:sp>
        <p:nvSpPr>
          <p:cNvPr id="10" name="CuadroTexto 9"/>
          <p:cNvSpPr txBox="1"/>
          <p:nvPr/>
        </p:nvSpPr>
        <p:spPr>
          <a:xfrm rot="17168408">
            <a:off x="-51515" y="2724817"/>
            <a:ext cx="2511380" cy="369332"/>
          </a:xfrm>
          <a:prstGeom prst="rect">
            <a:avLst/>
          </a:prstGeom>
          <a:noFill/>
        </p:spPr>
        <p:txBody>
          <a:bodyPr wrap="square" rtlCol="0">
            <a:spAutoFit/>
          </a:bodyPr>
          <a:lstStyle/>
          <a:p>
            <a:r>
              <a:rPr lang="es-CL" dirty="0" smtClean="0"/>
              <a:t>Struffenbergstrasse</a:t>
            </a:r>
            <a:endParaRPr lang="es-CL" dirty="0"/>
          </a:p>
        </p:txBody>
      </p:sp>
      <p:sp>
        <p:nvSpPr>
          <p:cNvPr id="11" name="CuadroTexto 10"/>
          <p:cNvSpPr txBox="1"/>
          <p:nvPr/>
        </p:nvSpPr>
        <p:spPr>
          <a:xfrm rot="21373701">
            <a:off x="2202287" y="5125792"/>
            <a:ext cx="1931831" cy="369332"/>
          </a:xfrm>
          <a:prstGeom prst="rect">
            <a:avLst/>
          </a:prstGeom>
          <a:noFill/>
        </p:spPr>
        <p:txBody>
          <a:bodyPr wrap="square" rtlCol="0">
            <a:spAutoFit/>
          </a:bodyPr>
          <a:lstStyle/>
          <a:p>
            <a:r>
              <a:rPr lang="es-CL" dirty="0" smtClean="0"/>
              <a:t>Postdamerstrasse</a:t>
            </a:r>
            <a:endParaRPr lang="es-CL" dirty="0"/>
          </a:p>
        </p:txBody>
      </p:sp>
      <p:grpSp>
        <p:nvGrpSpPr>
          <p:cNvPr id="12" name="11 Grupo"/>
          <p:cNvGrpSpPr/>
          <p:nvPr/>
        </p:nvGrpSpPr>
        <p:grpSpPr>
          <a:xfrm>
            <a:off x="5023308" y="2427433"/>
            <a:ext cx="1408824" cy="411231"/>
            <a:chOff x="5023308" y="2343353"/>
            <a:chExt cx="1408824" cy="411231"/>
          </a:xfrm>
        </p:grpSpPr>
        <p:sp>
          <p:nvSpPr>
            <p:cNvPr id="17" name="Rectángulo 16"/>
            <p:cNvSpPr/>
            <p:nvPr/>
          </p:nvSpPr>
          <p:spPr>
            <a:xfrm rot="19271590">
              <a:off x="5023308" y="2655891"/>
              <a:ext cx="748086" cy="9869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 name="Rectángulo 17"/>
            <p:cNvSpPr/>
            <p:nvPr/>
          </p:nvSpPr>
          <p:spPr>
            <a:xfrm rot="20763538">
              <a:off x="5684046" y="2343353"/>
              <a:ext cx="748086" cy="9869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sp>
        <p:nvSpPr>
          <p:cNvPr id="13" name="CuadroTexto 12"/>
          <p:cNvSpPr txBox="1"/>
          <p:nvPr/>
        </p:nvSpPr>
        <p:spPr>
          <a:xfrm rot="4733437">
            <a:off x="5059911" y="2505316"/>
            <a:ext cx="2768958" cy="369332"/>
          </a:xfrm>
          <a:prstGeom prst="rect">
            <a:avLst/>
          </a:prstGeom>
          <a:noFill/>
        </p:spPr>
        <p:txBody>
          <a:bodyPr wrap="square" rtlCol="0">
            <a:spAutoFit/>
          </a:bodyPr>
          <a:lstStyle/>
          <a:p>
            <a:r>
              <a:rPr lang="es-CL" dirty="0" smtClean="0"/>
              <a:t>Eichhomstrasse</a:t>
            </a:r>
            <a:endParaRPr lang="es-CL" dirty="0"/>
          </a:p>
        </p:txBody>
      </p:sp>
      <p:sp>
        <p:nvSpPr>
          <p:cNvPr id="19" name="Rectángulo 18"/>
          <p:cNvSpPr/>
          <p:nvPr/>
        </p:nvSpPr>
        <p:spPr>
          <a:xfrm rot="1007793">
            <a:off x="1198636" y="3444994"/>
            <a:ext cx="1823319" cy="5566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CuadroTexto 19"/>
          <p:cNvSpPr txBox="1"/>
          <p:nvPr/>
        </p:nvSpPr>
        <p:spPr>
          <a:xfrm>
            <a:off x="8094689" y="656823"/>
            <a:ext cx="3792511" cy="369332"/>
          </a:xfrm>
          <a:prstGeom prst="rect">
            <a:avLst/>
          </a:prstGeom>
          <a:noFill/>
        </p:spPr>
        <p:txBody>
          <a:bodyPr wrap="square" rtlCol="0">
            <a:spAutoFit/>
          </a:bodyPr>
          <a:lstStyle/>
          <a:p>
            <a:r>
              <a:rPr lang="es-CL" dirty="0" smtClean="0"/>
              <a:t>Continuos floor </a:t>
            </a:r>
            <a:endParaRPr lang="es-CL" dirty="0"/>
          </a:p>
        </p:txBody>
      </p:sp>
      <p:cxnSp>
        <p:nvCxnSpPr>
          <p:cNvPr id="15" name="14 Conector recto"/>
          <p:cNvCxnSpPr/>
          <p:nvPr/>
        </p:nvCxnSpPr>
        <p:spPr>
          <a:xfrm flipH="1">
            <a:off x="4183117" y="4456386"/>
            <a:ext cx="409905" cy="1166648"/>
          </a:xfrm>
          <a:prstGeom prst="line">
            <a:avLst/>
          </a:prstGeom>
          <a:ln w="120650">
            <a:solidFill>
              <a:srgbClr val="FFFF00"/>
            </a:solidFill>
          </a:ln>
        </p:spPr>
        <p:style>
          <a:lnRef idx="1">
            <a:schemeClr val="accent1"/>
          </a:lnRef>
          <a:fillRef idx="0">
            <a:schemeClr val="accent1"/>
          </a:fillRef>
          <a:effectRef idx="0">
            <a:schemeClr val="accent1"/>
          </a:effectRef>
          <a:fontRef idx="minor">
            <a:schemeClr val="tx1"/>
          </a:fontRef>
        </p:style>
      </p:cxnSp>
      <p:sp>
        <p:nvSpPr>
          <p:cNvPr id="14" name="CuadroTexto 13"/>
          <p:cNvSpPr txBox="1"/>
          <p:nvPr/>
        </p:nvSpPr>
        <p:spPr>
          <a:xfrm>
            <a:off x="11487955" y="6478073"/>
            <a:ext cx="316112" cy="246221"/>
          </a:xfrm>
          <a:prstGeom prst="rect">
            <a:avLst/>
          </a:prstGeom>
          <a:noFill/>
        </p:spPr>
        <p:txBody>
          <a:bodyPr wrap="none" rtlCol="0">
            <a:spAutoFit/>
          </a:bodyPr>
          <a:lstStyle/>
          <a:p>
            <a:r>
              <a:rPr lang="es-CL" sz="1000" dirty="0" smtClean="0"/>
              <a:t>11</a:t>
            </a:r>
            <a:endParaRPr lang="es-CL" sz="1000" dirty="0"/>
          </a:p>
        </p:txBody>
      </p:sp>
    </p:spTree>
    <p:extLst>
      <p:ext uri="{BB962C8B-B14F-4D97-AF65-F5344CB8AC3E}">
        <p14:creationId xmlns:p14="http://schemas.microsoft.com/office/powerpoint/2010/main" val="40651916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60"/>
          <p:cNvSpPr/>
          <p:nvPr/>
        </p:nvSpPr>
        <p:spPr>
          <a:xfrm rot="16200000">
            <a:off x="8301202" y="661572"/>
            <a:ext cx="364620" cy="380877"/>
          </a:xfrm>
          <a:prstGeom prst="rect">
            <a:avLst/>
          </a:prstGeom>
          <a:solidFill>
            <a:srgbClr val="FFFF00"/>
          </a:solidFill>
          <a:ln>
            <a:noFill/>
          </a:ln>
        </p:spPr>
        <p:txBody>
          <a:bodyPr lIns="91425" tIns="91425" rIns="91425" bIns="91425" anchor="ctr" anchorCtr="0">
            <a:noAutofit/>
          </a:bodyPr>
          <a:lstStyle/>
          <a:p>
            <a:pPr>
              <a:spcBef>
                <a:spcPts val="0"/>
              </a:spcBef>
              <a:buNone/>
            </a:pPr>
            <a:endParaRPr/>
          </a:p>
        </p:txBody>
      </p:sp>
      <p:sp>
        <p:nvSpPr>
          <p:cNvPr id="5" name="CuadroTexto 4"/>
          <p:cNvSpPr txBox="1"/>
          <p:nvPr/>
        </p:nvSpPr>
        <p:spPr>
          <a:xfrm>
            <a:off x="8306136" y="669700"/>
            <a:ext cx="3311238" cy="1200329"/>
          </a:xfrm>
          <a:prstGeom prst="rect">
            <a:avLst/>
          </a:prstGeom>
          <a:noFill/>
        </p:spPr>
        <p:txBody>
          <a:bodyPr wrap="square" rtlCol="0">
            <a:spAutoFit/>
          </a:bodyPr>
          <a:lstStyle/>
          <a:p>
            <a:pPr algn="just"/>
            <a:r>
              <a:rPr lang="es-CL" dirty="0" smtClean="0"/>
              <a:t>3) 	To </a:t>
            </a:r>
            <a:r>
              <a:rPr lang="en-US" dirty="0" smtClean="0"/>
              <a:t>Place the </a:t>
            </a:r>
            <a:r>
              <a:rPr lang="en-US" dirty="0"/>
              <a:t>volume </a:t>
            </a:r>
            <a:r>
              <a:rPr lang="en-US" dirty="0" smtClean="0"/>
              <a:t>	area</a:t>
            </a:r>
            <a:r>
              <a:rPr lang="en-US" dirty="0"/>
              <a:t>, according to the </a:t>
            </a:r>
            <a:r>
              <a:rPr lang="en-US" dirty="0" smtClean="0"/>
              <a:t>	visual </a:t>
            </a:r>
            <a:r>
              <a:rPr lang="en-US" dirty="0"/>
              <a:t>relationships</a:t>
            </a:r>
            <a:endParaRPr lang="es-CL" dirty="0" smtClean="0"/>
          </a:p>
          <a:p>
            <a:endParaRPr lang="es-CL" dirty="0"/>
          </a:p>
        </p:txBody>
      </p:sp>
      <p:pic>
        <p:nvPicPr>
          <p:cNvPr id="1026" name="Picture 2" descr="C:\Users\hppartes\Desktop\workshop berlin\relaciones visuales.png"/>
          <p:cNvPicPr>
            <a:picLocks noChangeAspect="1" noChangeArrowheads="1"/>
          </p:cNvPicPr>
          <p:nvPr/>
        </p:nvPicPr>
        <p:blipFill>
          <a:blip r:embed="rId2" cstate="print"/>
          <a:srcRect/>
          <a:stretch>
            <a:fillRect/>
          </a:stretch>
        </p:blipFill>
        <p:spPr bwMode="auto">
          <a:xfrm>
            <a:off x="249684" y="0"/>
            <a:ext cx="7040880" cy="6866911"/>
          </a:xfrm>
          <a:prstGeom prst="rect">
            <a:avLst/>
          </a:prstGeom>
          <a:noFill/>
        </p:spPr>
      </p:pic>
      <p:sp>
        <p:nvSpPr>
          <p:cNvPr id="10" name="9 CuadroTexto"/>
          <p:cNvSpPr txBox="1"/>
          <p:nvPr/>
        </p:nvSpPr>
        <p:spPr>
          <a:xfrm>
            <a:off x="9241512" y="1590040"/>
            <a:ext cx="2506718" cy="1036181"/>
          </a:xfrm>
          <a:prstGeom prst="rect">
            <a:avLst/>
          </a:prstGeom>
          <a:noFill/>
        </p:spPr>
        <p:txBody>
          <a:bodyPr wrap="square" rtlCol="0">
            <a:spAutoFit/>
          </a:bodyPr>
          <a:lstStyle/>
          <a:p>
            <a:pPr>
              <a:lnSpc>
                <a:spcPct val="200000"/>
              </a:lnSpc>
            </a:pPr>
            <a:r>
              <a:rPr lang="es-MX" sz="1600" dirty="0" smtClean="0"/>
              <a:t>Visual relationships</a:t>
            </a:r>
          </a:p>
          <a:p>
            <a:pPr>
              <a:lnSpc>
                <a:spcPct val="200000"/>
              </a:lnSpc>
            </a:pPr>
            <a:r>
              <a:rPr lang="es-MX" sz="1600" dirty="0" smtClean="0"/>
              <a:t>Project </a:t>
            </a:r>
            <a:r>
              <a:rPr lang="es-MX" sz="1400" dirty="0" smtClean="0"/>
              <a:t>(146 m2)</a:t>
            </a:r>
            <a:endParaRPr lang="es-CL" sz="1400" dirty="0"/>
          </a:p>
        </p:txBody>
      </p:sp>
      <p:cxnSp>
        <p:nvCxnSpPr>
          <p:cNvPr id="12" name="11 Conector recto de flecha"/>
          <p:cNvCxnSpPr/>
          <p:nvPr/>
        </p:nvCxnSpPr>
        <p:spPr>
          <a:xfrm>
            <a:off x="8457523" y="1946487"/>
            <a:ext cx="787400" cy="0"/>
          </a:xfrm>
          <a:prstGeom prst="straightConnector1">
            <a:avLst/>
          </a:prstGeom>
          <a:ln w="28575">
            <a:solidFill>
              <a:srgbClr val="FFFF00"/>
            </a:solidFill>
            <a:headEnd type="arrow"/>
            <a:tailEnd type="arrow"/>
          </a:ln>
        </p:spPr>
        <p:style>
          <a:lnRef idx="1">
            <a:schemeClr val="accent4"/>
          </a:lnRef>
          <a:fillRef idx="0">
            <a:schemeClr val="accent4"/>
          </a:fillRef>
          <a:effectRef idx="0">
            <a:schemeClr val="accent4"/>
          </a:effectRef>
          <a:fontRef idx="minor">
            <a:schemeClr val="tx1"/>
          </a:fontRef>
        </p:style>
      </p:cxnSp>
      <p:sp>
        <p:nvSpPr>
          <p:cNvPr id="13" name="12 Elipse"/>
          <p:cNvSpPr/>
          <p:nvPr/>
        </p:nvSpPr>
        <p:spPr>
          <a:xfrm>
            <a:off x="8663261" y="2268840"/>
            <a:ext cx="398272" cy="292608"/>
          </a:xfrm>
          <a:prstGeom prst="ellipse">
            <a:avLst/>
          </a:pr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cxnSp>
        <p:nvCxnSpPr>
          <p:cNvPr id="3" name="Conector recto de flecha 2"/>
          <p:cNvCxnSpPr/>
          <p:nvPr/>
        </p:nvCxnSpPr>
        <p:spPr>
          <a:xfrm>
            <a:off x="2820363" y="1325849"/>
            <a:ext cx="1718367" cy="2745067"/>
          </a:xfrm>
          <a:prstGeom prst="straightConnector1">
            <a:avLst/>
          </a:prstGeom>
          <a:ln w="28575" cmpd="sng">
            <a:solidFill>
              <a:schemeClr val="bg2">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CuadroTexto 8"/>
          <p:cNvSpPr txBox="1"/>
          <p:nvPr/>
        </p:nvSpPr>
        <p:spPr>
          <a:xfrm>
            <a:off x="11487955" y="6478073"/>
            <a:ext cx="316112" cy="246221"/>
          </a:xfrm>
          <a:prstGeom prst="rect">
            <a:avLst/>
          </a:prstGeom>
          <a:noFill/>
        </p:spPr>
        <p:txBody>
          <a:bodyPr wrap="none" rtlCol="0">
            <a:spAutoFit/>
          </a:bodyPr>
          <a:lstStyle/>
          <a:p>
            <a:r>
              <a:rPr lang="es-CL" sz="1000" dirty="0" smtClean="0"/>
              <a:t>12</a:t>
            </a:r>
            <a:endParaRPr lang="es-CL" sz="1000" dirty="0"/>
          </a:p>
        </p:txBody>
      </p:sp>
    </p:spTree>
    <p:extLst>
      <p:ext uri="{BB962C8B-B14F-4D97-AF65-F5344CB8AC3E}">
        <p14:creationId xmlns:p14="http://schemas.microsoft.com/office/powerpoint/2010/main" val="36654445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367" y="0"/>
            <a:ext cx="7030387" cy="6858000"/>
          </a:xfrm>
          <a:prstGeom prst="rect">
            <a:avLst/>
          </a:prstGeom>
        </p:spPr>
      </p:pic>
      <p:sp>
        <p:nvSpPr>
          <p:cNvPr id="6" name="Shape 60"/>
          <p:cNvSpPr/>
          <p:nvPr/>
        </p:nvSpPr>
        <p:spPr>
          <a:xfrm rot="16200000">
            <a:off x="8366517" y="686618"/>
            <a:ext cx="364620" cy="380877"/>
          </a:xfrm>
          <a:prstGeom prst="rect">
            <a:avLst/>
          </a:prstGeom>
          <a:solidFill>
            <a:srgbClr val="FFFF00"/>
          </a:solidFill>
          <a:ln>
            <a:noFill/>
          </a:ln>
        </p:spPr>
        <p:txBody>
          <a:bodyPr lIns="91425" tIns="91425" rIns="91425" bIns="91425" anchor="ctr" anchorCtr="0">
            <a:noAutofit/>
          </a:bodyPr>
          <a:lstStyle/>
          <a:p>
            <a:pPr>
              <a:spcBef>
                <a:spcPts val="0"/>
              </a:spcBef>
              <a:buNone/>
            </a:pPr>
            <a:endParaRPr/>
          </a:p>
        </p:txBody>
      </p:sp>
      <p:sp>
        <p:nvSpPr>
          <p:cNvPr id="7" name="CuadroTexto 6"/>
          <p:cNvSpPr txBox="1"/>
          <p:nvPr/>
        </p:nvSpPr>
        <p:spPr>
          <a:xfrm>
            <a:off x="8358388" y="693569"/>
            <a:ext cx="3311238" cy="646331"/>
          </a:xfrm>
          <a:prstGeom prst="rect">
            <a:avLst/>
          </a:prstGeom>
          <a:noFill/>
        </p:spPr>
        <p:txBody>
          <a:bodyPr wrap="square" rtlCol="0">
            <a:spAutoFit/>
          </a:bodyPr>
          <a:lstStyle/>
          <a:p>
            <a:pPr marL="342900" indent="-342900">
              <a:buAutoNum type="arabicParenR" startAt="4"/>
            </a:pPr>
            <a:r>
              <a:rPr lang="es-CL" dirty="0" smtClean="0"/>
              <a:t>           To buil a facade in </a:t>
            </a:r>
            <a:r>
              <a:rPr lang="es-CL" dirty="0" err="1" smtClean="0"/>
              <a:t>front</a:t>
            </a:r>
            <a:r>
              <a:rPr lang="es-CL" dirty="0" smtClean="0"/>
              <a:t> 	of the Tiergarden park. </a:t>
            </a:r>
            <a:endParaRPr lang="es-CL" dirty="0"/>
          </a:p>
        </p:txBody>
      </p:sp>
      <p:cxnSp>
        <p:nvCxnSpPr>
          <p:cNvPr id="9" name="Conector recto de flecha 8"/>
          <p:cNvCxnSpPr/>
          <p:nvPr/>
        </p:nvCxnSpPr>
        <p:spPr>
          <a:xfrm flipH="1">
            <a:off x="4250186" y="547140"/>
            <a:ext cx="194872" cy="974361"/>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p:cNvCxnSpPr/>
          <p:nvPr/>
        </p:nvCxnSpPr>
        <p:spPr>
          <a:xfrm flipH="1">
            <a:off x="3143976" y="797673"/>
            <a:ext cx="194872" cy="974361"/>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 name="7 Imagen" descr="Presentación1.pptx.png"/>
          <p:cNvPicPr>
            <a:picLocks noChangeAspect="1"/>
          </p:cNvPicPr>
          <p:nvPr/>
        </p:nvPicPr>
        <p:blipFill>
          <a:blip r:embed="rId3" cstate="print"/>
          <a:srcRect l="20833" r="21528" b="50370"/>
          <a:stretch>
            <a:fillRect/>
          </a:stretch>
        </p:blipFill>
        <p:spPr>
          <a:xfrm>
            <a:off x="7687670" y="2667000"/>
            <a:ext cx="4326530" cy="2794000"/>
          </a:xfrm>
          <a:prstGeom prst="rect">
            <a:avLst/>
          </a:prstGeom>
        </p:spPr>
      </p:pic>
      <p:sp>
        <p:nvSpPr>
          <p:cNvPr id="12" name="11 CuadroTexto"/>
          <p:cNvSpPr txBox="1"/>
          <p:nvPr/>
        </p:nvSpPr>
        <p:spPr>
          <a:xfrm>
            <a:off x="7772400" y="5499100"/>
            <a:ext cx="4089400" cy="523220"/>
          </a:xfrm>
          <a:prstGeom prst="rect">
            <a:avLst/>
          </a:prstGeom>
          <a:noFill/>
        </p:spPr>
        <p:txBody>
          <a:bodyPr wrap="square" rtlCol="0">
            <a:spAutoFit/>
          </a:bodyPr>
          <a:lstStyle/>
          <a:p>
            <a:pPr algn="just"/>
            <a:r>
              <a:rPr lang="es-ES" sz="1400" dirty="0" smtClean="0"/>
              <a:t>K</a:t>
            </a:r>
            <a:r>
              <a:rPr lang="es-CL" sz="1400" dirty="0" smtClean="0"/>
              <a:t>eeping the line of the 1850 ground subdivision , at the same time the </a:t>
            </a:r>
            <a:r>
              <a:rPr lang="fr-FR" sz="1400" dirty="0"/>
              <a:t>irrigation </a:t>
            </a:r>
            <a:r>
              <a:rPr lang="fr-FR" sz="1400" dirty="0" err="1" smtClean="0"/>
              <a:t>channels</a:t>
            </a:r>
            <a:r>
              <a:rPr lang="es-CL" sz="1400" dirty="0"/>
              <a:t> </a:t>
            </a:r>
            <a:r>
              <a:rPr lang="es-CL" sz="1400" dirty="0" smtClean="0"/>
              <a:t>direction.</a:t>
            </a:r>
            <a:endParaRPr lang="es-CL" sz="1400" dirty="0"/>
          </a:p>
        </p:txBody>
      </p:sp>
      <p:sp>
        <p:nvSpPr>
          <p:cNvPr id="11" name="CuadroTexto 10"/>
          <p:cNvSpPr txBox="1"/>
          <p:nvPr/>
        </p:nvSpPr>
        <p:spPr>
          <a:xfrm>
            <a:off x="11487955" y="6478073"/>
            <a:ext cx="316112" cy="246221"/>
          </a:xfrm>
          <a:prstGeom prst="rect">
            <a:avLst/>
          </a:prstGeom>
          <a:noFill/>
        </p:spPr>
        <p:txBody>
          <a:bodyPr wrap="none" rtlCol="0">
            <a:spAutoFit/>
          </a:bodyPr>
          <a:lstStyle/>
          <a:p>
            <a:r>
              <a:rPr lang="es-CL" sz="1000" dirty="0" smtClean="0"/>
              <a:t>13</a:t>
            </a:r>
            <a:endParaRPr lang="es-CL" sz="1000" dirty="0"/>
          </a:p>
        </p:txBody>
      </p:sp>
    </p:spTree>
    <p:extLst>
      <p:ext uri="{BB962C8B-B14F-4D97-AF65-F5344CB8AC3E}">
        <p14:creationId xmlns:p14="http://schemas.microsoft.com/office/powerpoint/2010/main" val="39228848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l="7158" r="15175"/>
          <a:stretch/>
        </p:blipFill>
        <p:spPr>
          <a:xfrm>
            <a:off x="-193431" y="877056"/>
            <a:ext cx="9214340" cy="5540130"/>
          </a:xfrm>
          <a:prstGeom prst="rect">
            <a:avLst/>
          </a:prstGeom>
        </p:spPr>
      </p:pic>
      <p:sp>
        <p:nvSpPr>
          <p:cNvPr id="4" name="Shape 60"/>
          <p:cNvSpPr/>
          <p:nvPr/>
        </p:nvSpPr>
        <p:spPr>
          <a:xfrm rot="16200000">
            <a:off x="8366518" y="686618"/>
            <a:ext cx="364620" cy="380877"/>
          </a:xfrm>
          <a:prstGeom prst="rect">
            <a:avLst/>
          </a:prstGeom>
          <a:solidFill>
            <a:srgbClr val="FFFF00"/>
          </a:solidFill>
          <a:ln>
            <a:noFill/>
          </a:ln>
        </p:spPr>
        <p:txBody>
          <a:bodyPr lIns="91425" tIns="91425" rIns="91425" bIns="91425" anchor="ctr" anchorCtr="0">
            <a:noAutofit/>
          </a:bodyPr>
          <a:lstStyle/>
          <a:p>
            <a:pPr>
              <a:spcBef>
                <a:spcPts val="0"/>
              </a:spcBef>
              <a:buNone/>
            </a:pPr>
            <a:endParaRPr/>
          </a:p>
        </p:txBody>
      </p:sp>
      <p:sp>
        <p:nvSpPr>
          <p:cNvPr id="6" name="CuadroTexto 5"/>
          <p:cNvSpPr txBox="1"/>
          <p:nvPr/>
        </p:nvSpPr>
        <p:spPr>
          <a:xfrm>
            <a:off x="8358388" y="693569"/>
            <a:ext cx="3599150" cy="646331"/>
          </a:xfrm>
          <a:prstGeom prst="rect">
            <a:avLst/>
          </a:prstGeom>
          <a:noFill/>
        </p:spPr>
        <p:txBody>
          <a:bodyPr wrap="square" rtlCol="0">
            <a:spAutoFit/>
          </a:bodyPr>
          <a:lstStyle/>
          <a:p>
            <a:r>
              <a:rPr lang="es-CL" dirty="0" smtClean="0"/>
              <a:t>5)</a:t>
            </a:r>
            <a:r>
              <a:rPr lang="es-CL" dirty="0"/>
              <a:t> </a:t>
            </a:r>
            <a:r>
              <a:rPr lang="es-CL" dirty="0" smtClean="0"/>
              <a:t>    </a:t>
            </a:r>
            <a:r>
              <a:rPr lang="es-CL" dirty="0" err="1" smtClean="0"/>
              <a:t>The</a:t>
            </a:r>
            <a:r>
              <a:rPr lang="es-CL" dirty="0" smtClean="0"/>
              <a:t> </a:t>
            </a:r>
            <a:r>
              <a:rPr lang="es-CL" dirty="0" err="1" smtClean="0"/>
              <a:t>differents</a:t>
            </a:r>
            <a:r>
              <a:rPr lang="es-CL" dirty="0" smtClean="0"/>
              <a:t> </a:t>
            </a:r>
            <a:r>
              <a:rPr lang="es-CL" dirty="0" err="1" smtClean="0"/>
              <a:t>highs</a:t>
            </a:r>
            <a:r>
              <a:rPr lang="es-CL" dirty="0" smtClean="0"/>
              <a:t> </a:t>
            </a:r>
            <a:r>
              <a:rPr lang="es-CL" dirty="0" err="1" smtClean="0"/>
              <a:t>between</a:t>
            </a:r>
            <a:r>
              <a:rPr lang="es-CL" dirty="0" smtClean="0"/>
              <a:t> </a:t>
            </a:r>
            <a:r>
              <a:rPr lang="es-CL" dirty="0" err="1" smtClean="0"/>
              <a:t>the</a:t>
            </a:r>
            <a:r>
              <a:rPr lang="es-CL" dirty="0" smtClean="0"/>
              <a:t> </a:t>
            </a:r>
            <a:r>
              <a:rPr lang="es-CL" dirty="0" err="1" smtClean="0"/>
              <a:t>landmarks</a:t>
            </a:r>
            <a:endParaRPr lang="es-CL" dirty="0"/>
          </a:p>
        </p:txBody>
      </p:sp>
      <p:sp>
        <p:nvSpPr>
          <p:cNvPr id="5" name="CuadroTexto 4"/>
          <p:cNvSpPr txBox="1"/>
          <p:nvPr/>
        </p:nvSpPr>
        <p:spPr>
          <a:xfrm>
            <a:off x="11487955" y="6478073"/>
            <a:ext cx="316112" cy="246221"/>
          </a:xfrm>
          <a:prstGeom prst="rect">
            <a:avLst/>
          </a:prstGeom>
          <a:noFill/>
        </p:spPr>
        <p:txBody>
          <a:bodyPr wrap="none" rtlCol="0">
            <a:spAutoFit/>
          </a:bodyPr>
          <a:lstStyle/>
          <a:p>
            <a:r>
              <a:rPr lang="es-CL" sz="1000" dirty="0" smtClean="0"/>
              <a:t>14</a:t>
            </a:r>
            <a:endParaRPr lang="es-CL" sz="1000" dirty="0"/>
          </a:p>
        </p:txBody>
      </p:sp>
    </p:spTree>
    <p:extLst>
      <p:ext uri="{BB962C8B-B14F-4D97-AF65-F5344CB8AC3E}">
        <p14:creationId xmlns:p14="http://schemas.microsoft.com/office/powerpoint/2010/main" val="3740386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8275320" y="548640"/>
            <a:ext cx="304800" cy="2286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3 CuadroTexto"/>
          <p:cNvSpPr txBox="1"/>
          <p:nvPr/>
        </p:nvSpPr>
        <p:spPr>
          <a:xfrm>
            <a:off x="8641080" y="472440"/>
            <a:ext cx="2971800" cy="369332"/>
          </a:xfrm>
          <a:prstGeom prst="rect">
            <a:avLst/>
          </a:prstGeom>
          <a:noFill/>
        </p:spPr>
        <p:txBody>
          <a:bodyPr wrap="square" rtlCol="0">
            <a:spAutoFit/>
          </a:bodyPr>
          <a:lstStyle/>
          <a:p>
            <a:r>
              <a:rPr lang="es-MX" dirty="0" smtClean="0"/>
              <a:t>New Project </a:t>
            </a:r>
            <a:endParaRPr lang="es-CL" dirty="0"/>
          </a:p>
        </p:txBody>
      </p:sp>
      <p:sp>
        <p:nvSpPr>
          <p:cNvPr id="5" name="4 Rectángulo"/>
          <p:cNvSpPr/>
          <p:nvPr/>
        </p:nvSpPr>
        <p:spPr>
          <a:xfrm>
            <a:off x="8275320" y="1021080"/>
            <a:ext cx="304800" cy="2286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5 CuadroTexto"/>
          <p:cNvSpPr txBox="1"/>
          <p:nvPr/>
        </p:nvSpPr>
        <p:spPr>
          <a:xfrm>
            <a:off x="8641080" y="944880"/>
            <a:ext cx="2895600" cy="369332"/>
          </a:xfrm>
          <a:prstGeom prst="rect">
            <a:avLst/>
          </a:prstGeom>
          <a:noFill/>
        </p:spPr>
        <p:txBody>
          <a:bodyPr wrap="square" rtlCol="0">
            <a:spAutoFit/>
          </a:bodyPr>
          <a:lstStyle/>
          <a:p>
            <a:r>
              <a:rPr lang="en-US" dirty="0" smtClean="0"/>
              <a:t>Existing </a:t>
            </a:r>
            <a:r>
              <a:rPr lang="en-US" dirty="0"/>
              <a:t>Projects</a:t>
            </a:r>
            <a:endParaRPr lang="es-CL" dirty="0"/>
          </a:p>
        </p:txBody>
      </p:sp>
      <p:sp>
        <p:nvSpPr>
          <p:cNvPr id="8" name="Shape 60"/>
          <p:cNvSpPr/>
          <p:nvPr/>
        </p:nvSpPr>
        <p:spPr>
          <a:xfrm rot="16200000">
            <a:off x="8366517" y="1697892"/>
            <a:ext cx="364620" cy="380877"/>
          </a:xfrm>
          <a:prstGeom prst="rect">
            <a:avLst/>
          </a:prstGeom>
          <a:solidFill>
            <a:srgbClr val="FFFF00"/>
          </a:solidFill>
          <a:ln>
            <a:noFill/>
          </a:ln>
        </p:spPr>
        <p:txBody>
          <a:bodyPr lIns="91425" tIns="91425" rIns="91425" bIns="91425" anchor="ctr" anchorCtr="0">
            <a:noAutofit/>
          </a:bodyPr>
          <a:lstStyle/>
          <a:p>
            <a:pPr>
              <a:spcBef>
                <a:spcPts val="0"/>
              </a:spcBef>
              <a:buNone/>
            </a:pPr>
            <a:endParaRPr/>
          </a:p>
        </p:txBody>
      </p:sp>
      <p:sp>
        <p:nvSpPr>
          <p:cNvPr id="9" name="CuadroTexto 4"/>
          <p:cNvSpPr txBox="1"/>
          <p:nvPr/>
        </p:nvSpPr>
        <p:spPr>
          <a:xfrm>
            <a:off x="8358388" y="1706020"/>
            <a:ext cx="3311238" cy="1477328"/>
          </a:xfrm>
          <a:prstGeom prst="rect">
            <a:avLst/>
          </a:prstGeom>
          <a:noFill/>
        </p:spPr>
        <p:txBody>
          <a:bodyPr wrap="square" rtlCol="0">
            <a:spAutoFit/>
          </a:bodyPr>
          <a:lstStyle/>
          <a:p>
            <a:pPr algn="just"/>
            <a:r>
              <a:rPr lang="es-CL" dirty="0" smtClean="0"/>
              <a:t>7) 	To I</a:t>
            </a:r>
            <a:r>
              <a:rPr lang="en-US" dirty="0" err="1" smtClean="0"/>
              <a:t>ntervene</a:t>
            </a:r>
            <a:r>
              <a:rPr lang="en-US" dirty="0" smtClean="0"/>
              <a:t> the 	ground </a:t>
            </a:r>
            <a:r>
              <a:rPr lang="en-US" dirty="0"/>
              <a:t>and existing </a:t>
            </a:r>
            <a:r>
              <a:rPr lang="en-US" dirty="0" smtClean="0"/>
              <a:t>	pavement</a:t>
            </a:r>
            <a:r>
              <a:rPr lang="en-US" dirty="0"/>
              <a:t>, to connect </a:t>
            </a:r>
            <a:r>
              <a:rPr lang="en-US" dirty="0" smtClean="0"/>
              <a:t>	the projects.</a:t>
            </a:r>
            <a:endParaRPr lang="es-CL" dirty="0" smtClean="0"/>
          </a:p>
          <a:p>
            <a:endParaRPr lang="es-CL" dirty="0"/>
          </a:p>
        </p:txBody>
      </p:sp>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29140" r="9707"/>
          <a:stretch/>
        </p:blipFill>
        <p:spPr>
          <a:xfrm>
            <a:off x="-17585" y="0"/>
            <a:ext cx="7455877" cy="6858000"/>
          </a:xfrm>
          <a:prstGeom prst="rect">
            <a:avLst/>
          </a:prstGeom>
        </p:spPr>
      </p:pic>
      <p:sp>
        <p:nvSpPr>
          <p:cNvPr id="10" name="CuadroTexto 9"/>
          <p:cNvSpPr txBox="1"/>
          <p:nvPr/>
        </p:nvSpPr>
        <p:spPr>
          <a:xfrm>
            <a:off x="11487955" y="6478073"/>
            <a:ext cx="316112" cy="246221"/>
          </a:xfrm>
          <a:prstGeom prst="rect">
            <a:avLst/>
          </a:prstGeom>
          <a:noFill/>
        </p:spPr>
        <p:txBody>
          <a:bodyPr wrap="none" rtlCol="0">
            <a:spAutoFit/>
          </a:bodyPr>
          <a:lstStyle/>
          <a:p>
            <a:r>
              <a:rPr lang="es-CL" sz="1000" dirty="0" smtClean="0"/>
              <a:t>15</a:t>
            </a:r>
            <a:endParaRPr lang="es-CL" sz="1000" dirty="0"/>
          </a:p>
        </p:txBody>
      </p:sp>
    </p:spTree>
    <p:extLst>
      <p:ext uri="{BB962C8B-B14F-4D97-AF65-F5344CB8AC3E}">
        <p14:creationId xmlns:p14="http://schemas.microsoft.com/office/powerpoint/2010/main" val="702561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2960"/>
            <a:ext cx="12192000" cy="5566017"/>
          </a:xfrm>
          <a:prstGeom prst="rect">
            <a:avLst/>
          </a:prstGeom>
        </p:spPr>
      </p:pic>
      <p:sp>
        <p:nvSpPr>
          <p:cNvPr id="5" name="CuadroTexto 4"/>
          <p:cNvSpPr txBox="1"/>
          <p:nvPr/>
        </p:nvSpPr>
        <p:spPr>
          <a:xfrm>
            <a:off x="11487955" y="6478073"/>
            <a:ext cx="418704" cy="246221"/>
          </a:xfrm>
          <a:prstGeom prst="rect">
            <a:avLst/>
          </a:prstGeom>
          <a:noFill/>
        </p:spPr>
        <p:txBody>
          <a:bodyPr wrap="none" rtlCol="0">
            <a:spAutoFit/>
          </a:bodyPr>
          <a:lstStyle/>
          <a:p>
            <a:r>
              <a:rPr lang="es-CL" sz="1000" dirty="0" smtClean="0"/>
              <a:t>15 A</a:t>
            </a:r>
            <a:endParaRPr lang="es-CL" sz="1000" dirty="0"/>
          </a:p>
        </p:txBody>
      </p:sp>
    </p:spTree>
    <p:extLst>
      <p:ext uri="{BB962C8B-B14F-4D97-AF65-F5344CB8AC3E}">
        <p14:creationId xmlns:p14="http://schemas.microsoft.com/office/powerpoint/2010/main" val="1314887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p:cNvGraphicFramePr>
            <a:graphicFrameLocks noChangeAspect="1"/>
          </p:cNvGraphicFramePr>
          <p:nvPr>
            <p:extLst>
              <p:ext uri="{D42A27DB-BD31-4B8C-83A1-F6EECF244321}">
                <p14:modId xmlns:p14="http://schemas.microsoft.com/office/powerpoint/2010/main" val="47988623"/>
              </p:ext>
            </p:extLst>
          </p:nvPr>
        </p:nvGraphicFramePr>
        <p:xfrm>
          <a:off x="0" y="504995"/>
          <a:ext cx="12192000" cy="5717380"/>
        </p:xfrm>
        <a:graphic>
          <a:graphicData uri="http://schemas.openxmlformats.org/presentationml/2006/ole">
            <mc:AlternateContent xmlns:mc="http://schemas.openxmlformats.org/markup-compatibility/2006">
              <mc:Choice xmlns:v="urn:schemas-microsoft-com:vml" Requires="v">
                <p:oleObj spid="_x0000_s1028" name="Acrobat Document" r:id="rId3" imgW="31660720" imgH="14849471" progId="AcroExch.Document.DC">
                  <p:embed/>
                </p:oleObj>
              </mc:Choice>
              <mc:Fallback>
                <p:oleObj name="Acrobat Document" r:id="rId3" imgW="31660720" imgH="14849471" progId="AcroExch.Document.DC">
                  <p:embed/>
                  <p:pic>
                    <p:nvPicPr>
                      <p:cNvPr id="0" name=""/>
                      <p:cNvPicPr/>
                      <p:nvPr/>
                    </p:nvPicPr>
                    <p:blipFill>
                      <a:blip r:embed="rId4"/>
                      <a:stretch>
                        <a:fillRect/>
                      </a:stretch>
                    </p:blipFill>
                    <p:spPr>
                      <a:xfrm>
                        <a:off x="0" y="504995"/>
                        <a:ext cx="12192000" cy="5717380"/>
                      </a:xfrm>
                      <a:prstGeom prst="rect">
                        <a:avLst/>
                      </a:prstGeom>
                    </p:spPr>
                  </p:pic>
                </p:oleObj>
              </mc:Fallback>
            </mc:AlternateContent>
          </a:graphicData>
        </a:graphic>
      </p:graphicFrame>
      <p:sp>
        <p:nvSpPr>
          <p:cNvPr id="5" name="CuadroTexto 4"/>
          <p:cNvSpPr txBox="1"/>
          <p:nvPr/>
        </p:nvSpPr>
        <p:spPr>
          <a:xfrm>
            <a:off x="11487955" y="6478073"/>
            <a:ext cx="415498" cy="246221"/>
          </a:xfrm>
          <a:prstGeom prst="rect">
            <a:avLst/>
          </a:prstGeom>
          <a:noFill/>
        </p:spPr>
        <p:txBody>
          <a:bodyPr wrap="none" rtlCol="0">
            <a:spAutoFit/>
          </a:bodyPr>
          <a:lstStyle/>
          <a:p>
            <a:r>
              <a:rPr lang="es-CL" sz="1000" dirty="0" smtClean="0"/>
              <a:t>15 B</a:t>
            </a:r>
            <a:endParaRPr lang="es-CL" sz="1000" dirty="0"/>
          </a:p>
        </p:txBody>
      </p:sp>
    </p:spTree>
    <p:extLst>
      <p:ext uri="{BB962C8B-B14F-4D97-AF65-F5344CB8AC3E}">
        <p14:creationId xmlns:p14="http://schemas.microsoft.com/office/powerpoint/2010/main" val="3878646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1422505" cy="6858000"/>
          </a:xfrm>
          <a:prstGeom prst="rect">
            <a:avLst/>
          </a:prstGeom>
        </p:spPr>
      </p:pic>
      <p:sp>
        <p:nvSpPr>
          <p:cNvPr id="3" name="CuadroTexto 2"/>
          <p:cNvSpPr txBox="1"/>
          <p:nvPr/>
        </p:nvSpPr>
        <p:spPr>
          <a:xfrm>
            <a:off x="11487955" y="6478073"/>
            <a:ext cx="316112" cy="246221"/>
          </a:xfrm>
          <a:prstGeom prst="rect">
            <a:avLst/>
          </a:prstGeom>
          <a:noFill/>
        </p:spPr>
        <p:txBody>
          <a:bodyPr wrap="none" rtlCol="0">
            <a:spAutoFit/>
          </a:bodyPr>
          <a:lstStyle/>
          <a:p>
            <a:r>
              <a:rPr lang="es-CL" sz="1000" dirty="0" smtClean="0"/>
              <a:t>16</a:t>
            </a:r>
            <a:endParaRPr lang="es-CL" sz="1000" dirty="0"/>
          </a:p>
        </p:txBody>
      </p:sp>
    </p:spTree>
    <p:extLst>
      <p:ext uri="{BB962C8B-B14F-4D97-AF65-F5344CB8AC3E}">
        <p14:creationId xmlns:p14="http://schemas.microsoft.com/office/powerpoint/2010/main" val="619931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96389" y="561703"/>
            <a:ext cx="11181805" cy="6186309"/>
          </a:xfrm>
          <a:prstGeom prst="rect">
            <a:avLst/>
          </a:prstGeom>
          <a:noFill/>
        </p:spPr>
        <p:txBody>
          <a:bodyPr wrap="square" rtlCol="0">
            <a:spAutoFit/>
          </a:bodyPr>
          <a:lstStyle/>
          <a:p>
            <a:pPr algn="just"/>
            <a:r>
              <a:rPr lang="en-US" dirty="0" smtClean="0"/>
              <a:t>The project is located in Berlin, next to </a:t>
            </a:r>
            <a:r>
              <a:rPr lang="en-US" dirty="0" err="1" smtClean="0"/>
              <a:t>Postdamer</a:t>
            </a:r>
            <a:r>
              <a:rPr lang="en-US" dirty="0" smtClean="0"/>
              <a:t> </a:t>
            </a:r>
            <a:r>
              <a:rPr lang="en-US" dirty="0" err="1" smtClean="0"/>
              <a:t>Platz</a:t>
            </a:r>
            <a:r>
              <a:rPr lang="en-US" dirty="0" smtClean="0"/>
              <a:t>, in the </a:t>
            </a:r>
            <a:r>
              <a:rPr lang="en-US" dirty="0" err="1" smtClean="0"/>
              <a:t>Kulturforum</a:t>
            </a:r>
            <a:r>
              <a:rPr lang="en-US" dirty="0" smtClean="0"/>
              <a:t>. This gathers cultural projects with international prestige, like the National Gallery, Berlin’s </a:t>
            </a:r>
            <a:r>
              <a:rPr lang="en-US" dirty="0" err="1" smtClean="0"/>
              <a:t>Philarmonic</a:t>
            </a:r>
            <a:r>
              <a:rPr lang="en-US" dirty="0" smtClean="0"/>
              <a:t>, State Library, Science Center, Library and museum of Arts, Painting museum, music’s room, Decorative arts museum, Music Instruments museum and St. Mathew’s Church.</a:t>
            </a:r>
            <a:endParaRPr lang="es-CL" dirty="0" smtClean="0"/>
          </a:p>
          <a:p>
            <a:pPr algn="just"/>
            <a:r>
              <a:rPr lang="en-US" dirty="0" smtClean="0"/>
              <a:t>The site presents a disconnection between the projects that exist there (most of them master pieces of modern architecture). It is not evident either the relationship between the forum  and its surroundings (</a:t>
            </a:r>
            <a:r>
              <a:rPr lang="en-US" dirty="0" err="1" smtClean="0"/>
              <a:t>Tiergarten</a:t>
            </a:r>
            <a:r>
              <a:rPr lang="en-US" dirty="0" smtClean="0"/>
              <a:t>, Spree canal and </a:t>
            </a:r>
            <a:r>
              <a:rPr lang="en-US" dirty="0" err="1" smtClean="0"/>
              <a:t>Postdamerplatz</a:t>
            </a:r>
            <a:r>
              <a:rPr lang="en-US" dirty="0" smtClean="0"/>
              <a:t>) Both situations are, at the same time, both the principal problem and the most important task to accomplish in this project.</a:t>
            </a:r>
            <a:endParaRPr lang="es-CL" dirty="0" smtClean="0"/>
          </a:p>
          <a:p>
            <a:pPr algn="just"/>
            <a:r>
              <a:rPr lang="en-US" dirty="0" smtClean="0"/>
              <a:t>Nevertheless, all the relations that we pretend to create or reinforce are clearer as one rises above the ground level. In other words, it is at ground level where the lack of perspective doesn´t allow the full understanding of its relationships, both existing and possible. </a:t>
            </a:r>
            <a:endParaRPr lang="es-CL" dirty="0" smtClean="0"/>
          </a:p>
          <a:p>
            <a:pPr algn="just"/>
            <a:r>
              <a:rPr lang="en-US" dirty="0" smtClean="0"/>
              <a:t>This project combines two main strategies: a ground level operation and a tower located over it.</a:t>
            </a:r>
            <a:endParaRPr lang="es-CL" dirty="0" smtClean="0"/>
          </a:p>
          <a:p>
            <a:pPr algn="just"/>
            <a:r>
              <a:rPr lang="en-US" dirty="0" smtClean="0"/>
              <a:t>The ground level organizes the visual tensions, the pedestrian connections and the circuit between the buildings through topographic interventions, pavement and green mass, which bring the presence of the surrounding parks within the center of the </a:t>
            </a:r>
            <a:r>
              <a:rPr lang="en-US" dirty="0" err="1" smtClean="0"/>
              <a:t>kulturforum</a:t>
            </a:r>
            <a:r>
              <a:rPr lang="en-US" dirty="0" smtClean="0"/>
              <a:t>.. The streets that now divide the area, are rebuilt at an underground level.</a:t>
            </a:r>
            <a:endParaRPr lang="es-CL" dirty="0" smtClean="0"/>
          </a:p>
          <a:p>
            <a:pPr algn="just"/>
            <a:r>
              <a:rPr lang="en-US" dirty="0" smtClean="0"/>
              <a:t>The tower allows the understanding of the complex geometry of the buildings in the site and also of the distant connections, beyond its limits. Its minimal footprint at ground level is conceived not to interfere in the perception of the buildings. The heterogeneity of Berlin’s morphology and the importance of the place allow the creation of this new vertical landmark.</a:t>
            </a:r>
            <a:endParaRPr lang="es-CL" dirty="0" smtClean="0"/>
          </a:p>
          <a:p>
            <a:pPr algn="just"/>
            <a:r>
              <a:rPr lang="en-US" dirty="0" smtClean="0"/>
              <a:t>We also a propose housing facing the park to activate the sector at all times.</a:t>
            </a:r>
            <a:endParaRPr lang="es-CL" dirty="0" smtClean="0"/>
          </a:p>
          <a:p>
            <a:r>
              <a:rPr lang="en-US" dirty="0" smtClean="0"/>
              <a:t> </a:t>
            </a:r>
            <a:endParaRPr lang="es-CL" dirty="0" smtClean="0"/>
          </a:p>
          <a:p>
            <a:endParaRPr lang="es-CL"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243" y="0"/>
            <a:ext cx="11163514" cy="6858000"/>
          </a:xfrm>
          <a:prstGeom prst="rect">
            <a:avLst/>
          </a:prstGeom>
        </p:spPr>
      </p:pic>
      <p:sp>
        <p:nvSpPr>
          <p:cNvPr id="3" name="CuadroTexto 2"/>
          <p:cNvSpPr txBox="1"/>
          <p:nvPr/>
        </p:nvSpPr>
        <p:spPr>
          <a:xfrm>
            <a:off x="11487955" y="6478073"/>
            <a:ext cx="316112" cy="246221"/>
          </a:xfrm>
          <a:prstGeom prst="rect">
            <a:avLst/>
          </a:prstGeom>
          <a:noFill/>
        </p:spPr>
        <p:txBody>
          <a:bodyPr wrap="none" rtlCol="0">
            <a:spAutoFit/>
          </a:bodyPr>
          <a:lstStyle/>
          <a:p>
            <a:r>
              <a:rPr lang="es-CL" sz="1000" dirty="0" smtClean="0"/>
              <a:t>17</a:t>
            </a:r>
            <a:endParaRPr lang="es-CL" sz="1000" dirty="0"/>
          </a:p>
        </p:txBody>
      </p:sp>
    </p:spTree>
    <p:extLst>
      <p:ext uri="{BB962C8B-B14F-4D97-AF65-F5344CB8AC3E}">
        <p14:creationId xmlns:p14="http://schemas.microsoft.com/office/powerpoint/2010/main" val="2107010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253" y="0"/>
            <a:ext cx="11145736" cy="6858000"/>
          </a:xfrm>
          <a:prstGeom prst="rect">
            <a:avLst/>
          </a:prstGeom>
        </p:spPr>
      </p:pic>
      <p:sp>
        <p:nvSpPr>
          <p:cNvPr id="3" name="CuadroTexto 2"/>
          <p:cNvSpPr txBox="1"/>
          <p:nvPr/>
        </p:nvSpPr>
        <p:spPr>
          <a:xfrm>
            <a:off x="11487955" y="6478073"/>
            <a:ext cx="316112" cy="246221"/>
          </a:xfrm>
          <a:prstGeom prst="rect">
            <a:avLst/>
          </a:prstGeom>
          <a:noFill/>
        </p:spPr>
        <p:txBody>
          <a:bodyPr wrap="none" rtlCol="0">
            <a:spAutoFit/>
          </a:bodyPr>
          <a:lstStyle/>
          <a:p>
            <a:r>
              <a:rPr lang="es-CL" sz="1000" dirty="0" smtClean="0"/>
              <a:t>18</a:t>
            </a:r>
            <a:endParaRPr lang="es-CL" sz="1000" dirty="0"/>
          </a:p>
        </p:txBody>
      </p:sp>
    </p:spTree>
    <p:extLst>
      <p:ext uri="{BB962C8B-B14F-4D97-AF65-F5344CB8AC3E}">
        <p14:creationId xmlns:p14="http://schemas.microsoft.com/office/powerpoint/2010/main" val="411108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972" y="216773"/>
            <a:ext cx="12192000" cy="6501727"/>
          </a:xfrm>
          <a:prstGeom prst="rect">
            <a:avLst/>
          </a:prstGeom>
        </p:spPr>
      </p:pic>
      <p:sp>
        <p:nvSpPr>
          <p:cNvPr id="3" name="CuadroTexto 2"/>
          <p:cNvSpPr txBox="1"/>
          <p:nvPr/>
        </p:nvSpPr>
        <p:spPr>
          <a:xfrm>
            <a:off x="11487955" y="6478073"/>
            <a:ext cx="316112" cy="246221"/>
          </a:xfrm>
          <a:prstGeom prst="rect">
            <a:avLst/>
          </a:prstGeom>
          <a:noFill/>
        </p:spPr>
        <p:txBody>
          <a:bodyPr wrap="none" rtlCol="0">
            <a:spAutoFit/>
          </a:bodyPr>
          <a:lstStyle/>
          <a:p>
            <a:r>
              <a:rPr lang="es-CL" sz="1000" dirty="0" smtClean="0"/>
              <a:t>19</a:t>
            </a:r>
            <a:endParaRPr lang="es-CL" sz="1000" dirty="0"/>
          </a:p>
        </p:txBody>
      </p:sp>
    </p:spTree>
    <p:extLst>
      <p:ext uri="{BB962C8B-B14F-4D97-AF65-F5344CB8AC3E}">
        <p14:creationId xmlns:p14="http://schemas.microsoft.com/office/powerpoint/2010/main" val="3296207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56"/>
          <p:cNvSpPr txBox="1"/>
          <p:nvPr/>
        </p:nvSpPr>
        <p:spPr>
          <a:xfrm>
            <a:off x="1107855" y="445235"/>
            <a:ext cx="4745099" cy="880613"/>
          </a:xfrm>
          <a:prstGeom prst="rect">
            <a:avLst/>
          </a:prstGeom>
          <a:noFill/>
          <a:ln>
            <a:noFill/>
          </a:ln>
        </p:spPr>
        <p:txBody>
          <a:bodyPr lIns="91425" tIns="91425" rIns="91425" bIns="91425" anchor="t" anchorCtr="0">
            <a:noAutofit/>
          </a:bodyPr>
          <a:lstStyle/>
          <a:p>
            <a:pPr marL="457200" lvl="0" indent="-304800" rtl="0">
              <a:spcBef>
                <a:spcPts val="0"/>
              </a:spcBef>
              <a:buSzPct val="100000"/>
              <a:buChar char="-"/>
            </a:pPr>
            <a:r>
              <a:rPr lang="es-ES_tradnl" sz="1600" b="1" dirty="0" err="1" smtClean="0"/>
              <a:t>Locatio</a:t>
            </a:r>
            <a:r>
              <a:rPr lang="es" sz="1600" b="1" dirty="0" smtClean="0"/>
              <a:t>n</a:t>
            </a:r>
            <a:r>
              <a:rPr lang="es" sz="1600" dirty="0"/>
              <a:t>: </a:t>
            </a:r>
            <a:r>
              <a:rPr lang="es-ES_tradnl" sz="1600" dirty="0"/>
              <a:t>l</a:t>
            </a:r>
            <a:r>
              <a:rPr lang="es" sz="1600" dirty="0" smtClean="0"/>
              <a:t>oca</a:t>
            </a:r>
            <a:r>
              <a:rPr lang="es-ES_tradnl" sz="1600" dirty="0" err="1" smtClean="0"/>
              <a:t>ted</a:t>
            </a:r>
            <a:r>
              <a:rPr lang="es-ES_tradnl" sz="1600" dirty="0" smtClean="0"/>
              <a:t> at </a:t>
            </a:r>
            <a:r>
              <a:rPr lang="es-ES_tradnl" sz="1600" dirty="0" err="1" smtClean="0"/>
              <a:t>the</a:t>
            </a:r>
            <a:r>
              <a:rPr lang="es-ES_tradnl" sz="1600" dirty="0" smtClean="0"/>
              <a:t> </a:t>
            </a:r>
            <a:r>
              <a:rPr lang="es-ES_tradnl" sz="1600" dirty="0" err="1" smtClean="0"/>
              <a:t>city</a:t>
            </a:r>
            <a:r>
              <a:rPr lang="es-ES_tradnl" sz="1600" dirty="0" smtClean="0"/>
              <a:t> center.</a:t>
            </a:r>
            <a:endParaRPr lang="es" sz="1600" dirty="0"/>
          </a:p>
          <a:p>
            <a:pPr marL="457200" lvl="0" indent="-304800" rtl="0">
              <a:spcBef>
                <a:spcPts val="0"/>
              </a:spcBef>
              <a:buSzPct val="100000"/>
              <a:buChar char="-"/>
            </a:pPr>
            <a:r>
              <a:rPr lang="es" sz="1600" b="1" dirty="0" smtClean="0"/>
              <a:t>Equip</a:t>
            </a:r>
            <a:r>
              <a:rPr lang="es-ES_tradnl" sz="1600" b="1" dirty="0" err="1" smtClean="0"/>
              <a:t>ment</a:t>
            </a:r>
            <a:r>
              <a:rPr lang="es" sz="1600" dirty="0" smtClean="0"/>
              <a:t>:</a:t>
            </a:r>
            <a:r>
              <a:rPr lang="es-ES_tradnl" sz="1600" dirty="0" smtClean="0"/>
              <a:t> </a:t>
            </a:r>
            <a:r>
              <a:rPr lang="es" sz="1600" dirty="0" smtClean="0"/>
              <a:t> </a:t>
            </a:r>
            <a:r>
              <a:rPr lang="es" sz="1600" dirty="0"/>
              <a:t>principal </a:t>
            </a:r>
            <a:r>
              <a:rPr lang="es" sz="1600" dirty="0" smtClean="0"/>
              <a:t>foc</a:t>
            </a:r>
            <a:r>
              <a:rPr lang="es-ES_tradnl" sz="1600" dirty="0" err="1" smtClean="0"/>
              <a:t>us</a:t>
            </a:r>
            <a:r>
              <a:rPr lang="es" sz="1600" dirty="0" smtClean="0"/>
              <a:t> </a:t>
            </a:r>
            <a:r>
              <a:rPr lang="es-ES_tradnl" sz="1600" dirty="0" smtClean="0"/>
              <a:t>of</a:t>
            </a:r>
            <a:r>
              <a:rPr lang="es" sz="1600" dirty="0" smtClean="0"/>
              <a:t> </a:t>
            </a:r>
            <a:r>
              <a:rPr lang="es-ES_tradnl" sz="1600" dirty="0" smtClean="0"/>
              <a:t> cultural </a:t>
            </a:r>
            <a:r>
              <a:rPr lang="es" sz="1600" dirty="0" smtClean="0"/>
              <a:t>equip</a:t>
            </a:r>
            <a:r>
              <a:rPr lang="es-ES_tradnl" sz="1600" dirty="0" err="1" smtClean="0"/>
              <a:t>ment</a:t>
            </a:r>
            <a:r>
              <a:rPr lang="es" sz="1600" dirty="0" smtClean="0"/>
              <a:t>  </a:t>
            </a:r>
            <a:r>
              <a:rPr lang="es-ES_tradnl" sz="1600" dirty="0" smtClean="0"/>
              <a:t>in </a:t>
            </a:r>
            <a:r>
              <a:rPr lang="es-ES_tradnl" sz="1600" dirty="0" err="1" smtClean="0"/>
              <a:t>the</a:t>
            </a:r>
            <a:r>
              <a:rPr lang="es-ES_tradnl" sz="1600" dirty="0" smtClean="0"/>
              <a:t> </a:t>
            </a:r>
            <a:r>
              <a:rPr lang="es-ES_tradnl" sz="1600" dirty="0" err="1" smtClean="0"/>
              <a:t>city</a:t>
            </a:r>
            <a:r>
              <a:rPr lang="es-ES_tradnl" sz="1600" dirty="0" smtClean="0"/>
              <a:t>.</a:t>
            </a:r>
            <a:endParaRPr lang="es" sz="1600" dirty="0"/>
          </a:p>
          <a:p>
            <a:pPr lvl="0" rtl="0">
              <a:spcBef>
                <a:spcPts val="0"/>
              </a:spcBef>
              <a:buNone/>
            </a:pPr>
            <a:endParaRPr sz="1200" dirty="0"/>
          </a:p>
        </p:txBody>
      </p:sp>
      <p:sp>
        <p:nvSpPr>
          <p:cNvPr id="5" name="Shape 57"/>
          <p:cNvSpPr txBox="1"/>
          <p:nvPr/>
        </p:nvSpPr>
        <p:spPr>
          <a:xfrm>
            <a:off x="1107855" y="1973435"/>
            <a:ext cx="4556100" cy="1404729"/>
          </a:xfrm>
          <a:prstGeom prst="rect">
            <a:avLst/>
          </a:prstGeom>
          <a:noFill/>
          <a:ln>
            <a:noFill/>
          </a:ln>
        </p:spPr>
        <p:txBody>
          <a:bodyPr lIns="91425" tIns="91425" rIns="91425" bIns="91425" anchor="t" anchorCtr="0">
            <a:noAutofit/>
          </a:bodyPr>
          <a:lstStyle/>
          <a:p>
            <a:pPr marL="457200" lvl="0" indent="-304800" rtl="0">
              <a:spcBef>
                <a:spcPts val="0"/>
              </a:spcBef>
              <a:buSzPct val="100000"/>
              <a:buChar char="-"/>
            </a:pPr>
            <a:r>
              <a:rPr lang="es" sz="1600" b="1" dirty="0" smtClean="0"/>
              <a:t>Conectivi</a:t>
            </a:r>
            <a:r>
              <a:rPr lang="es-ES_tradnl" sz="1600" b="1" dirty="0" err="1" smtClean="0"/>
              <a:t>vity</a:t>
            </a:r>
            <a:r>
              <a:rPr lang="es" sz="1600" dirty="0" smtClean="0"/>
              <a:t>: Diversi</a:t>
            </a:r>
            <a:r>
              <a:rPr lang="es-ES_tradnl" sz="1600" dirty="0" err="1" smtClean="0"/>
              <a:t>ty</a:t>
            </a:r>
            <a:r>
              <a:rPr lang="es" sz="1600" dirty="0" smtClean="0"/>
              <a:t> </a:t>
            </a:r>
            <a:r>
              <a:rPr lang="es-ES_tradnl" sz="1600" dirty="0" err="1" smtClean="0"/>
              <a:t>ways</a:t>
            </a:r>
            <a:r>
              <a:rPr lang="es-ES_tradnl" sz="1600" dirty="0" smtClean="0"/>
              <a:t> </a:t>
            </a:r>
            <a:r>
              <a:rPr lang="es-ES_tradnl" sz="1600" dirty="0" err="1" smtClean="0"/>
              <a:t>to</a:t>
            </a:r>
            <a:r>
              <a:rPr lang="es-ES_tradnl" sz="1600" dirty="0" smtClean="0"/>
              <a:t> </a:t>
            </a:r>
            <a:r>
              <a:rPr lang="es-ES_tradnl" sz="1600" dirty="0" err="1" smtClean="0"/>
              <a:t>transportate</a:t>
            </a:r>
            <a:r>
              <a:rPr lang="es-ES_tradnl" sz="1600" dirty="0" smtClean="0"/>
              <a:t> in </a:t>
            </a:r>
            <a:r>
              <a:rPr lang="es-ES_tradnl" sz="1600" dirty="0" err="1" smtClean="0"/>
              <a:t>between</a:t>
            </a:r>
            <a:r>
              <a:rPr lang="es-ES_tradnl" sz="1600" dirty="0" smtClean="0"/>
              <a:t> </a:t>
            </a:r>
            <a:r>
              <a:rPr lang="es-ES_tradnl" sz="1600" dirty="0" err="1" smtClean="0"/>
              <a:t>the</a:t>
            </a:r>
            <a:r>
              <a:rPr lang="es-ES_tradnl" sz="1600" dirty="0" smtClean="0"/>
              <a:t> </a:t>
            </a:r>
            <a:r>
              <a:rPr lang="es-ES_tradnl" sz="1600" dirty="0" err="1" smtClean="0"/>
              <a:t>city</a:t>
            </a:r>
            <a:r>
              <a:rPr lang="es-ES_tradnl" sz="1600" dirty="0" smtClean="0"/>
              <a:t> </a:t>
            </a:r>
            <a:r>
              <a:rPr lang="es-ES_tradnl" sz="1600" dirty="0" err="1" smtClean="0"/>
              <a:t>with</a:t>
            </a:r>
            <a:r>
              <a:rPr lang="es-ES_tradnl" sz="1600" dirty="0" smtClean="0"/>
              <a:t> </a:t>
            </a:r>
            <a:r>
              <a:rPr lang="es-ES_tradnl" sz="1600" dirty="0" err="1" smtClean="0"/>
              <a:t>the</a:t>
            </a:r>
            <a:r>
              <a:rPr lang="es-ES_tradnl" sz="1600" dirty="0" smtClean="0"/>
              <a:t> </a:t>
            </a:r>
            <a:r>
              <a:rPr lang="es-ES_tradnl" sz="1600" dirty="0" err="1" smtClean="0"/>
              <a:t>land</a:t>
            </a:r>
            <a:r>
              <a:rPr lang="es-ES_tradnl" sz="1600" dirty="0" smtClean="0"/>
              <a:t>.</a:t>
            </a:r>
            <a:r>
              <a:rPr lang="es" sz="1600" dirty="0" smtClean="0"/>
              <a:t> </a:t>
            </a:r>
            <a:r>
              <a:rPr lang="es" sz="1600" dirty="0"/>
              <a:t>(</a:t>
            </a:r>
            <a:r>
              <a:rPr lang="es" sz="1600" dirty="0" smtClean="0"/>
              <a:t>bic</a:t>
            </a:r>
            <a:r>
              <a:rPr lang="es-ES_tradnl" sz="1600" dirty="0" err="1" smtClean="0"/>
              <a:t>ycle</a:t>
            </a:r>
            <a:r>
              <a:rPr lang="es" sz="1600" dirty="0" smtClean="0"/>
              <a:t>, </a:t>
            </a:r>
            <a:r>
              <a:rPr lang="es-ES_tradnl" sz="1600" dirty="0" err="1" smtClean="0"/>
              <a:t>subway</a:t>
            </a:r>
            <a:r>
              <a:rPr lang="es" sz="1600" dirty="0" smtClean="0"/>
              <a:t>, </a:t>
            </a:r>
            <a:r>
              <a:rPr lang="es" sz="1600" dirty="0"/>
              <a:t>bus)</a:t>
            </a:r>
          </a:p>
          <a:p>
            <a:pPr marL="457200" lvl="0" indent="-304800" rtl="0">
              <a:spcBef>
                <a:spcPts val="0"/>
              </a:spcBef>
              <a:buSzPct val="100000"/>
              <a:buChar char="-"/>
            </a:pPr>
            <a:r>
              <a:rPr lang="es-ES_tradnl" sz="1600" b="1" dirty="0" err="1" smtClean="0"/>
              <a:t>Grass</a:t>
            </a:r>
            <a:r>
              <a:rPr lang="es-ES_tradnl" sz="1600" b="1" dirty="0" smtClean="0"/>
              <a:t> </a:t>
            </a:r>
            <a:r>
              <a:rPr lang="es-ES_tradnl" sz="1600" b="1" dirty="0" err="1" smtClean="0"/>
              <a:t>Areas</a:t>
            </a:r>
            <a:r>
              <a:rPr lang="es" sz="1600" dirty="0" smtClean="0"/>
              <a:t>: </a:t>
            </a:r>
            <a:r>
              <a:rPr lang="es-ES_tradnl" sz="1600" dirty="0" err="1" smtClean="0"/>
              <a:t>it</a:t>
            </a:r>
            <a:r>
              <a:rPr lang="es-ES_tradnl" sz="1600" dirty="0"/>
              <a:t> </a:t>
            </a:r>
            <a:r>
              <a:rPr lang="es-ES_tradnl" sz="1600" dirty="0" err="1" smtClean="0"/>
              <a:t>is</a:t>
            </a:r>
            <a:r>
              <a:rPr lang="es-ES_tradnl" sz="1600" dirty="0" smtClean="0"/>
              <a:t> </a:t>
            </a:r>
            <a:r>
              <a:rPr lang="es-ES_tradnl" sz="1600" dirty="0" err="1" smtClean="0"/>
              <a:t>located</a:t>
            </a:r>
            <a:r>
              <a:rPr lang="es-ES_tradnl" sz="1600" dirty="0" smtClean="0"/>
              <a:t> </a:t>
            </a:r>
            <a:r>
              <a:rPr lang="es-ES_tradnl" sz="1600" dirty="0" err="1" smtClean="0"/>
              <a:t>next</a:t>
            </a:r>
            <a:r>
              <a:rPr lang="es-ES_tradnl" sz="1600" dirty="0" smtClean="0"/>
              <a:t> </a:t>
            </a:r>
            <a:r>
              <a:rPr lang="es-ES_tradnl" sz="1600" dirty="0" err="1" smtClean="0"/>
              <a:t>to</a:t>
            </a:r>
            <a:r>
              <a:rPr lang="es-ES_tradnl" sz="1600" dirty="0" smtClean="0"/>
              <a:t> a </a:t>
            </a:r>
            <a:r>
              <a:rPr lang="es-ES_tradnl" sz="1600" dirty="0" err="1" smtClean="0"/>
              <a:t>forest</a:t>
            </a:r>
            <a:r>
              <a:rPr lang="es-ES_tradnl" sz="1600" dirty="0" smtClean="0"/>
              <a:t> </a:t>
            </a:r>
            <a:r>
              <a:rPr lang="es-ES_tradnl" sz="1600" dirty="0" err="1" smtClean="0"/>
              <a:t>area</a:t>
            </a:r>
            <a:r>
              <a:rPr lang="es-ES_tradnl" sz="1600" dirty="0" smtClean="0"/>
              <a:t> </a:t>
            </a:r>
            <a:r>
              <a:rPr lang="es" sz="1600" dirty="0" smtClean="0"/>
              <a:t>(Tiergarten</a:t>
            </a:r>
            <a:r>
              <a:rPr lang="es-ES_tradnl" sz="1600" dirty="0" smtClean="0"/>
              <a:t> </a:t>
            </a:r>
            <a:r>
              <a:rPr lang="es-ES_tradnl" sz="1600" dirty="0" err="1" smtClean="0"/>
              <a:t>park</a:t>
            </a:r>
            <a:r>
              <a:rPr lang="es" sz="1600" dirty="0" smtClean="0"/>
              <a:t>)</a:t>
            </a:r>
            <a:endParaRPr lang="es" sz="1600" dirty="0"/>
          </a:p>
          <a:p>
            <a:pPr marL="457200" lvl="0" indent="-304800">
              <a:buSzPct val="100000"/>
              <a:buChar char="-"/>
            </a:pPr>
            <a:r>
              <a:rPr lang="fr-FR" sz="1600" b="1" dirty="0" err="1"/>
              <a:t>Tourist</a:t>
            </a:r>
            <a:r>
              <a:rPr lang="fr-FR" sz="1600" b="1" dirty="0"/>
              <a:t> </a:t>
            </a:r>
            <a:r>
              <a:rPr lang="fr-FR" sz="1600" b="1" dirty="0" err="1" smtClean="0"/>
              <a:t>landmark</a:t>
            </a:r>
            <a:r>
              <a:rPr lang="es" sz="1600" b="1" dirty="0" smtClean="0"/>
              <a:t>s</a:t>
            </a:r>
            <a:r>
              <a:rPr lang="es" sz="1600" dirty="0"/>
              <a:t>: </a:t>
            </a:r>
            <a:r>
              <a:rPr lang="es-ES_tradnl" sz="1600" dirty="0" err="1" smtClean="0"/>
              <a:t>Near</a:t>
            </a:r>
            <a:r>
              <a:rPr lang="es-ES_tradnl" sz="1600" dirty="0" smtClean="0"/>
              <a:t> </a:t>
            </a:r>
            <a:r>
              <a:rPr lang="es-ES_tradnl" sz="1600" dirty="0" err="1" smtClean="0"/>
              <a:t>to</a:t>
            </a:r>
            <a:r>
              <a:rPr lang="es-ES_tradnl" sz="1600" dirty="0" smtClean="0"/>
              <a:t> </a:t>
            </a:r>
            <a:r>
              <a:rPr lang="es-ES_tradnl" sz="1600" dirty="0" err="1" smtClean="0"/>
              <a:t>the</a:t>
            </a:r>
            <a:r>
              <a:rPr lang="es-ES_tradnl" sz="1600" dirty="0" smtClean="0"/>
              <a:t> </a:t>
            </a:r>
            <a:r>
              <a:rPr lang="es-ES_tradnl" sz="1600" dirty="0" err="1" smtClean="0"/>
              <a:t>tourist</a:t>
            </a:r>
            <a:r>
              <a:rPr lang="es-ES_tradnl" sz="1600" dirty="0" smtClean="0"/>
              <a:t> </a:t>
            </a:r>
            <a:r>
              <a:rPr lang="es-ES_tradnl" sz="1600" dirty="0" err="1" smtClean="0"/>
              <a:t>focus</a:t>
            </a:r>
            <a:r>
              <a:rPr lang="es" sz="1600" dirty="0" smtClean="0"/>
              <a:t>  (</a:t>
            </a:r>
            <a:r>
              <a:rPr lang="es-ES" sz="1600" dirty="0" err="1"/>
              <a:t>Brandenburg</a:t>
            </a:r>
            <a:r>
              <a:rPr lang="es-ES" sz="1600" dirty="0"/>
              <a:t> </a:t>
            </a:r>
            <a:r>
              <a:rPr lang="es-ES" sz="1600" dirty="0" err="1"/>
              <a:t>Gate</a:t>
            </a:r>
            <a:r>
              <a:rPr lang="es" sz="1600" dirty="0" smtClean="0"/>
              <a:t>, </a:t>
            </a:r>
            <a:r>
              <a:rPr lang="es-ES" sz="1600" dirty="0" err="1"/>
              <a:t>Holocaust</a:t>
            </a:r>
            <a:r>
              <a:rPr lang="es-ES" sz="1600" dirty="0"/>
              <a:t> </a:t>
            </a:r>
            <a:r>
              <a:rPr lang="es-ES" sz="1600" dirty="0" smtClean="0"/>
              <a:t>Memorial</a:t>
            </a:r>
            <a:r>
              <a:rPr lang="es" sz="1600" dirty="0" smtClean="0"/>
              <a:t>,</a:t>
            </a:r>
            <a:r>
              <a:rPr lang="en-US" sz="1600" dirty="0"/>
              <a:t> Reichstag building</a:t>
            </a:r>
            <a:r>
              <a:rPr lang="es" sz="1600" dirty="0" smtClean="0"/>
              <a:t>, </a:t>
            </a:r>
            <a:r>
              <a:rPr lang="es" sz="1600" dirty="0"/>
              <a:t>Potsdamer Platz)</a:t>
            </a:r>
          </a:p>
          <a:p>
            <a:pPr lvl="0" rtl="0">
              <a:spcBef>
                <a:spcPts val="0"/>
              </a:spcBef>
              <a:buNone/>
            </a:pPr>
            <a:endParaRPr dirty="0"/>
          </a:p>
        </p:txBody>
      </p:sp>
      <p:sp>
        <p:nvSpPr>
          <p:cNvPr id="6" name="Shape 58"/>
          <p:cNvSpPr txBox="1"/>
          <p:nvPr/>
        </p:nvSpPr>
        <p:spPr>
          <a:xfrm>
            <a:off x="1107855" y="4622421"/>
            <a:ext cx="4437600" cy="947099"/>
          </a:xfrm>
          <a:prstGeom prst="rect">
            <a:avLst/>
          </a:prstGeom>
          <a:noFill/>
          <a:ln>
            <a:noFill/>
          </a:ln>
        </p:spPr>
        <p:txBody>
          <a:bodyPr lIns="91425" tIns="91425" rIns="91425" bIns="91425" anchor="t" anchorCtr="0">
            <a:noAutofit/>
          </a:bodyPr>
          <a:lstStyle/>
          <a:p>
            <a:pPr marL="457200" lvl="0" indent="-304800" rtl="0">
              <a:spcBef>
                <a:spcPts val="0"/>
              </a:spcBef>
              <a:buSzPct val="100000"/>
              <a:buChar char="-"/>
            </a:pPr>
            <a:r>
              <a:rPr lang="es-ES_tradnl" sz="1600" b="1" dirty="0" err="1" smtClean="0"/>
              <a:t>Space</a:t>
            </a:r>
            <a:r>
              <a:rPr lang="es-ES_tradnl" sz="1600" b="1" dirty="0" smtClean="0"/>
              <a:t> </a:t>
            </a:r>
            <a:r>
              <a:rPr lang="es-ES_tradnl" sz="1600" b="1" dirty="0" err="1" smtClean="0"/>
              <a:t>Distribution</a:t>
            </a:r>
            <a:r>
              <a:rPr lang="es" sz="1600" dirty="0" smtClean="0"/>
              <a:t>: Descone</a:t>
            </a:r>
            <a:r>
              <a:rPr lang="es-ES_tradnl" sz="1600" dirty="0" err="1" smtClean="0"/>
              <a:t>cti</a:t>
            </a:r>
            <a:r>
              <a:rPr lang="es-ES_tradnl" sz="1600" dirty="0" err="1"/>
              <a:t>o</a:t>
            </a:r>
            <a:r>
              <a:rPr lang="es" sz="1600" dirty="0" smtClean="0"/>
              <a:t>n </a:t>
            </a:r>
            <a:r>
              <a:rPr lang="es-ES_tradnl" sz="1600" dirty="0" err="1" smtClean="0"/>
              <a:t>between</a:t>
            </a:r>
            <a:r>
              <a:rPr lang="es-ES_tradnl" sz="1600" dirty="0" smtClean="0"/>
              <a:t> </a:t>
            </a:r>
            <a:r>
              <a:rPr lang="es-ES_tradnl" sz="1600" dirty="0" err="1" smtClean="0"/>
              <a:t>buildings</a:t>
            </a:r>
            <a:r>
              <a:rPr lang="es-ES_tradnl" sz="1600" dirty="0" smtClean="0"/>
              <a:t> and </a:t>
            </a:r>
            <a:r>
              <a:rPr lang="es-ES_tradnl" sz="1600" dirty="0" err="1" smtClean="0"/>
              <a:t>the</a:t>
            </a:r>
            <a:r>
              <a:rPr lang="es-ES_tradnl" sz="1600" dirty="0" smtClean="0"/>
              <a:t> </a:t>
            </a:r>
            <a:r>
              <a:rPr lang="es-ES_tradnl" sz="1600" dirty="0" err="1" smtClean="0"/>
              <a:t>surrounding</a:t>
            </a:r>
            <a:r>
              <a:rPr lang="es-ES_tradnl" sz="1600" dirty="0" smtClean="0"/>
              <a:t> </a:t>
            </a:r>
            <a:r>
              <a:rPr lang="es-ES_tradnl" sz="1600" dirty="0" err="1" smtClean="0"/>
              <a:t>area</a:t>
            </a:r>
            <a:r>
              <a:rPr lang="es-ES_tradnl" sz="1600" dirty="0" smtClean="0"/>
              <a:t>.</a:t>
            </a:r>
            <a:endParaRPr lang="es" sz="1600" dirty="0"/>
          </a:p>
          <a:p>
            <a:pPr marL="457200" lvl="0" indent="-304800" rtl="0">
              <a:spcBef>
                <a:spcPts val="0"/>
              </a:spcBef>
              <a:buSzPct val="100000"/>
              <a:buChar char="-"/>
            </a:pPr>
            <a:r>
              <a:rPr lang="es-ES_tradnl" sz="1600" b="1" dirty="0" err="1" smtClean="0"/>
              <a:t>Ground</a:t>
            </a:r>
            <a:r>
              <a:rPr lang="es-ES_tradnl" sz="1600" b="1" dirty="0" smtClean="0"/>
              <a:t> use</a:t>
            </a:r>
            <a:r>
              <a:rPr lang="es" sz="1600" dirty="0" smtClean="0"/>
              <a:t>: </a:t>
            </a:r>
            <a:r>
              <a:rPr lang="es-ES_tradnl" sz="1600" dirty="0" err="1" smtClean="0"/>
              <a:t>It</a:t>
            </a:r>
            <a:r>
              <a:rPr lang="es-ES_tradnl" sz="1600" dirty="0" smtClean="0"/>
              <a:t> </a:t>
            </a:r>
            <a:r>
              <a:rPr lang="es-ES_tradnl" sz="1600" dirty="0" err="1" smtClean="0"/>
              <a:t>does</a:t>
            </a:r>
            <a:r>
              <a:rPr lang="es-ES_tradnl" sz="1600" dirty="0" smtClean="0"/>
              <a:t> </a:t>
            </a:r>
            <a:r>
              <a:rPr lang="es-ES_tradnl" sz="1600" dirty="0" err="1" smtClean="0"/>
              <a:t>not</a:t>
            </a:r>
            <a:r>
              <a:rPr lang="es-ES_tradnl" sz="1600" dirty="0" smtClean="0"/>
              <a:t> </a:t>
            </a:r>
            <a:r>
              <a:rPr lang="es-ES_tradnl" sz="1600" dirty="0" err="1" smtClean="0"/>
              <a:t>exist</a:t>
            </a:r>
            <a:r>
              <a:rPr lang="es-ES_tradnl" sz="1600" dirty="0" smtClean="0"/>
              <a:t> </a:t>
            </a:r>
            <a:r>
              <a:rPr lang="es-ES_tradnl" sz="1600" dirty="0" err="1" smtClean="0"/>
              <a:t>diversity</a:t>
            </a:r>
            <a:r>
              <a:rPr lang="es-ES_tradnl" sz="1600" dirty="0" smtClean="0"/>
              <a:t> </a:t>
            </a:r>
            <a:r>
              <a:rPr lang="es-ES_tradnl" sz="1600" dirty="0" err="1" smtClean="0"/>
              <a:t>neether</a:t>
            </a:r>
            <a:r>
              <a:rPr lang="es-ES_tradnl" sz="1600" dirty="0" smtClean="0"/>
              <a:t> </a:t>
            </a:r>
            <a:r>
              <a:rPr lang="es-ES_tradnl" sz="1600" dirty="0" err="1" smtClean="0"/>
              <a:t>good</a:t>
            </a:r>
            <a:r>
              <a:rPr lang="es-ES_tradnl" sz="1600" dirty="0" smtClean="0"/>
              <a:t> use of </a:t>
            </a:r>
            <a:r>
              <a:rPr lang="es-ES_tradnl" sz="1600" dirty="0" err="1" smtClean="0"/>
              <a:t>the</a:t>
            </a:r>
            <a:r>
              <a:rPr lang="es-ES_tradnl" sz="1600" dirty="0" smtClean="0"/>
              <a:t> </a:t>
            </a:r>
            <a:r>
              <a:rPr lang="es-ES_tradnl" sz="1600" dirty="0" err="1" smtClean="0"/>
              <a:t>ground</a:t>
            </a:r>
            <a:r>
              <a:rPr lang="es-ES_tradnl" sz="1600" dirty="0" smtClean="0"/>
              <a:t>.</a:t>
            </a:r>
            <a:endParaRPr dirty="0"/>
          </a:p>
        </p:txBody>
      </p:sp>
      <p:sp>
        <p:nvSpPr>
          <p:cNvPr id="7" name="Shape 59"/>
          <p:cNvSpPr txBox="1"/>
          <p:nvPr/>
        </p:nvSpPr>
        <p:spPr>
          <a:xfrm>
            <a:off x="1107855" y="6001883"/>
            <a:ext cx="4437600" cy="947099"/>
          </a:xfrm>
          <a:prstGeom prst="rect">
            <a:avLst/>
          </a:prstGeom>
          <a:noFill/>
          <a:ln>
            <a:noFill/>
          </a:ln>
        </p:spPr>
        <p:txBody>
          <a:bodyPr lIns="91425" tIns="91425" rIns="91425" bIns="91425" anchor="t" anchorCtr="0">
            <a:noAutofit/>
          </a:bodyPr>
          <a:lstStyle/>
          <a:p>
            <a:pPr marL="457200" lvl="0" indent="-304800" rtl="0">
              <a:spcBef>
                <a:spcPts val="0"/>
              </a:spcBef>
              <a:buSzPct val="100000"/>
              <a:buChar char="-"/>
            </a:pPr>
            <a:r>
              <a:rPr lang="es" sz="1600" b="1" dirty="0" smtClean="0"/>
              <a:t>Program</a:t>
            </a:r>
            <a:r>
              <a:rPr lang="es-ES_tradnl" sz="1600" b="1" dirty="0" smtClean="0"/>
              <a:t> </a:t>
            </a:r>
            <a:r>
              <a:rPr lang="es-ES_tradnl" sz="1600" b="1" dirty="0" err="1" smtClean="0"/>
              <a:t>failed</a:t>
            </a:r>
            <a:r>
              <a:rPr lang="es" sz="1600" b="1" dirty="0" smtClean="0"/>
              <a:t>: </a:t>
            </a:r>
            <a:r>
              <a:rPr lang="es" sz="1600" dirty="0" smtClean="0"/>
              <a:t>Independenc</a:t>
            </a:r>
            <a:r>
              <a:rPr lang="es-ES_tradnl" sz="1600" dirty="0" smtClean="0"/>
              <a:t>e </a:t>
            </a:r>
            <a:r>
              <a:rPr lang="es-ES_tradnl" sz="1600" dirty="0" err="1" smtClean="0"/>
              <a:t>between</a:t>
            </a:r>
            <a:r>
              <a:rPr lang="es-ES_tradnl" sz="1600" dirty="0" smtClean="0"/>
              <a:t> </a:t>
            </a:r>
            <a:r>
              <a:rPr lang="es-ES_tradnl" sz="1600" dirty="0" err="1" smtClean="0"/>
              <a:t>buildings</a:t>
            </a:r>
            <a:r>
              <a:rPr lang="es-ES_tradnl" sz="1600" dirty="0" smtClean="0"/>
              <a:t>.</a:t>
            </a:r>
            <a:endParaRPr lang="es" sz="1600" dirty="0"/>
          </a:p>
        </p:txBody>
      </p:sp>
      <p:sp>
        <p:nvSpPr>
          <p:cNvPr id="8" name="Shape 60"/>
          <p:cNvSpPr/>
          <p:nvPr/>
        </p:nvSpPr>
        <p:spPr>
          <a:xfrm>
            <a:off x="-27986" y="-26339"/>
            <a:ext cx="728575" cy="6858000"/>
          </a:xfrm>
          <a:prstGeom prst="rect">
            <a:avLst/>
          </a:prstGeom>
          <a:solidFill>
            <a:srgbClr val="FFFF00"/>
          </a:solidFill>
          <a:ln>
            <a:noFill/>
          </a:ln>
        </p:spPr>
        <p:txBody>
          <a:bodyPr lIns="91425" tIns="91425" rIns="91425" bIns="91425" anchor="ctr" anchorCtr="0">
            <a:noAutofit/>
          </a:bodyPr>
          <a:lstStyle/>
          <a:p>
            <a:pPr>
              <a:spcBef>
                <a:spcPts val="0"/>
              </a:spcBef>
              <a:buNone/>
            </a:pPr>
            <a:endParaRPr/>
          </a:p>
        </p:txBody>
      </p:sp>
      <p:sp>
        <p:nvSpPr>
          <p:cNvPr id="9" name="Shape 61"/>
          <p:cNvSpPr txBox="1"/>
          <p:nvPr/>
        </p:nvSpPr>
        <p:spPr>
          <a:xfrm>
            <a:off x="90700" y="279498"/>
            <a:ext cx="440699" cy="495599"/>
          </a:xfrm>
          <a:prstGeom prst="rect">
            <a:avLst/>
          </a:prstGeom>
          <a:noFill/>
          <a:ln>
            <a:noFill/>
          </a:ln>
        </p:spPr>
        <p:txBody>
          <a:bodyPr lIns="91425" tIns="91425" rIns="91425" bIns="91425" anchor="t" anchorCtr="0">
            <a:noAutofit/>
          </a:bodyPr>
          <a:lstStyle/>
          <a:p>
            <a:pPr>
              <a:spcBef>
                <a:spcPts val="0"/>
              </a:spcBef>
              <a:buNone/>
            </a:pPr>
            <a:r>
              <a:rPr lang="es" sz="4800" dirty="0">
                <a:solidFill>
                  <a:srgbClr val="FFFFFF"/>
                </a:solidFill>
              </a:rPr>
              <a:t>F</a:t>
            </a:r>
          </a:p>
        </p:txBody>
      </p:sp>
      <p:sp>
        <p:nvSpPr>
          <p:cNvPr id="10" name="Shape 62"/>
          <p:cNvSpPr txBox="1"/>
          <p:nvPr/>
        </p:nvSpPr>
        <p:spPr>
          <a:xfrm>
            <a:off x="41200" y="2100993"/>
            <a:ext cx="539700" cy="448799"/>
          </a:xfrm>
          <a:prstGeom prst="rect">
            <a:avLst/>
          </a:prstGeom>
          <a:noFill/>
          <a:ln>
            <a:noFill/>
          </a:ln>
        </p:spPr>
        <p:txBody>
          <a:bodyPr lIns="91425" tIns="91425" rIns="91425" bIns="91425" anchor="t" anchorCtr="0">
            <a:noAutofit/>
          </a:bodyPr>
          <a:lstStyle/>
          <a:p>
            <a:pPr>
              <a:spcBef>
                <a:spcPts val="0"/>
              </a:spcBef>
              <a:buNone/>
            </a:pPr>
            <a:r>
              <a:rPr lang="es" sz="4800" dirty="0">
                <a:solidFill>
                  <a:srgbClr val="FFFFFF"/>
                </a:solidFill>
              </a:rPr>
              <a:t>O</a:t>
            </a:r>
          </a:p>
        </p:txBody>
      </p:sp>
      <p:sp>
        <p:nvSpPr>
          <p:cNvPr id="11" name="Shape 63"/>
          <p:cNvSpPr txBox="1"/>
          <p:nvPr/>
        </p:nvSpPr>
        <p:spPr>
          <a:xfrm>
            <a:off x="55875" y="4016134"/>
            <a:ext cx="539700" cy="495599"/>
          </a:xfrm>
          <a:prstGeom prst="rect">
            <a:avLst/>
          </a:prstGeom>
          <a:noFill/>
          <a:ln>
            <a:noFill/>
          </a:ln>
        </p:spPr>
        <p:txBody>
          <a:bodyPr lIns="91425" tIns="91425" rIns="91425" bIns="91425" anchor="t" anchorCtr="0">
            <a:noAutofit/>
          </a:bodyPr>
          <a:lstStyle/>
          <a:p>
            <a:pPr>
              <a:spcBef>
                <a:spcPts val="0"/>
              </a:spcBef>
              <a:buNone/>
            </a:pPr>
            <a:r>
              <a:rPr lang="es" sz="4800" dirty="0">
                <a:solidFill>
                  <a:srgbClr val="FFFFFF"/>
                </a:solidFill>
              </a:rPr>
              <a:t>D</a:t>
            </a:r>
          </a:p>
        </p:txBody>
      </p:sp>
      <p:sp>
        <p:nvSpPr>
          <p:cNvPr id="12" name="Shape 64"/>
          <p:cNvSpPr txBox="1"/>
          <p:nvPr/>
        </p:nvSpPr>
        <p:spPr>
          <a:xfrm>
            <a:off x="70550" y="5429529"/>
            <a:ext cx="510350" cy="686924"/>
          </a:xfrm>
          <a:prstGeom prst="rect">
            <a:avLst/>
          </a:prstGeom>
          <a:noFill/>
          <a:ln>
            <a:noFill/>
          </a:ln>
        </p:spPr>
        <p:txBody>
          <a:bodyPr lIns="91425" tIns="91425" rIns="91425" bIns="91425" anchor="t" anchorCtr="0">
            <a:noAutofit/>
          </a:bodyPr>
          <a:lstStyle/>
          <a:p>
            <a:pPr>
              <a:spcBef>
                <a:spcPts val="0"/>
              </a:spcBef>
              <a:buNone/>
            </a:pPr>
            <a:r>
              <a:rPr lang="es" sz="4800" dirty="0">
                <a:solidFill>
                  <a:srgbClr val="FFFFFF"/>
                </a:solidFill>
              </a:rPr>
              <a:t>A</a:t>
            </a:r>
          </a:p>
        </p:txBody>
      </p:sp>
      <p:sp>
        <p:nvSpPr>
          <p:cNvPr id="13" name="Shape 66"/>
          <p:cNvSpPr txBox="1"/>
          <p:nvPr/>
        </p:nvSpPr>
        <p:spPr>
          <a:xfrm>
            <a:off x="1580900" y="5735258"/>
            <a:ext cx="1182300" cy="385499"/>
          </a:xfrm>
          <a:prstGeom prst="rect">
            <a:avLst/>
          </a:prstGeom>
          <a:noFill/>
          <a:ln>
            <a:noFill/>
          </a:ln>
        </p:spPr>
        <p:txBody>
          <a:bodyPr lIns="91425" tIns="91425" rIns="91425" bIns="91425" anchor="t" anchorCtr="0">
            <a:noAutofit/>
          </a:bodyPr>
          <a:lstStyle/>
          <a:p>
            <a:pPr lvl="0" rtl="0">
              <a:spcBef>
                <a:spcPts val="0"/>
              </a:spcBef>
              <a:buNone/>
            </a:pPr>
            <a:r>
              <a:rPr lang="es-ES_tradnl" b="1" dirty="0" err="1" smtClean="0"/>
              <a:t>Threats</a:t>
            </a:r>
            <a:endParaRPr lang="es" b="1" dirty="0"/>
          </a:p>
        </p:txBody>
      </p:sp>
      <p:sp>
        <p:nvSpPr>
          <p:cNvPr id="14" name="Shape 67"/>
          <p:cNvSpPr txBox="1"/>
          <p:nvPr/>
        </p:nvSpPr>
        <p:spPr>
          <a:xfrm>
            <a:off x="1561412" y="4369699"/>
            <a:ext cx="1389696" cy="321309"/>
          </a:xfrm>
          <a:prstGeom prst="rect">
            <a:avLst/>
          </a:prstGeom>
          <a:noFill/>
          <a:ln>
            <a:noFill/>
          </a:ln>
        </p:spPr>
        <p:txBody>
          <a:bodyPr lIns="91425" tIns="91425" rIns="91425" bIns="91425" anchor="t" anchorCtr="0">
            <a:noAutofit/>
          </a:bodyPr>
          <a:lstStyle/>
          <a:p>
            <a:pPr lvl="0" rtl="0">
              <a:spcBef>
                <a:spcPts val="0"/>
              </a:spcBef>
              <a:buNone/>
            </a:pPr>
            <a:r>
              <a:rPr lang="es-ES_tradnl" b="1" dirty="0" err="1" smtClean="0"/>
              <a:t>Weaknesses</a:t>
            </a:r>
            <a:endParaRPr lang="es" b="1" dirty="0"/>
          </a:p>
        </p:txBody>
      </p:sp>
      <p:sp>
        <p:nvSpPr>
          <p:cNvPr id="15" name="Shape 68"/>
          <p:cNvSpPr txBox="1"/>
          <p:nvPr/>
        </p:nvSpPr>
        <p:spPr>
          <a:xfrm>
            <a:off x="1580900" y="1655276"/>
            <a:ext cx="1765243" cy="385499"/>
          </a:xfrm>
          <a:prstGeom prst="rect">
            <a:avLst/>
          </a:prstGeom>
          <a:noFill/>
          <a:ln>
            <a:noFill/>
          </a:ln>
        </p:spPr>
        <p:txBody>
          <a:bodyPr lIns="91425" tIns="91425" rIns="91425" bIns="91425" anchor="t" anchorCtr="0">
            <a:noAutofit/>
          </a:bodyPr>
          <a:lstStyle/>
          <a:p>
            <a:pPr lvl="0" rtl="0">
              <a:spcBef>
                <a:spcPts val="0"/>
              </a:spcBef>
              <a:buNone/>
            </a:pPr>
            <a:r>
              <a:rPr lang="es-ES_tradnl" b="1" dirty="0" err="1" smtClean="0"/>
              <a:t>Opportunities</a:t>
            </a:r>
            <a:endParaRPr lang="es" b="1" dirty="0"/>
          </a:p>
        </p:txBody>
      </p:sp>
      <p:sp>
        <p:nvSpPr>
          <p:cNvPr id="16" name="Shape 69"/>
          <p:cNvSpPr txBox="1"/>
          <p:nvPr/>
        </p:nvSpPr>
        <p:spPr>
          <a:xfrm>
            <a:off x="6713777" y="405047"/>
            <a:ext cx="4075199" cy="740100"/>
          </a:xfrm>
          <a:prstGeom prst="rect">
            <a:avLst/>
          </a:prstGeom>
          <a:noFill/>
          <a:ln>
            <a:noFill/>
          </a:ln>
        </p:spPr>
        <p:txBody>
          <a:bodyPr lIns="91425" tIns="91425" rIns="91425" bIns="91425" anchor="t" anchorCtr="0">
            <a:noAutofit/>
          </a:bodyPr>
          <a:lstStyle/>
          <a:p>
            <a:pPr marL="457200" lvl="0" indent="-304800" rtl="0">
              <a:spcBef>
                <a:spcPts val="0"/>
              </a:spcBef>
              <a:buClr>
                <a:schemeClr val="dk1"/>
              </a:buClr>
              <a:buSzPct val="100000"/>
              <a:buChar char="-"/>
            </a:pPr>
            <a:r>
              <a:rPr lang="es-ES_tradnl" sz="1600" b="1" dirty="0" err="1" smtClean="0">
                <a:solidFill>
                  <a:schemeClr val="dk1"/>
                </a:solidFill>
              </a:rPr>
              <a:t>Buildings</a:t>
            </a:r>
            <a:r>
              <a:rPr lang="es" sz="1600" dirty="0" smtClean="0">
                <a:solidFill>
                  <a:schemeClr val="dk1"/>
                </a:solidFill>
              </a:rPr>
              <a:t>: </a:t>
            </a:r>
            <a:r>
              <a:rPr lang="es-ES_tradnl" sz="1600" dirty="0" err="1" smtClean="0">
                <a:solidFill>
                  <a:schemeClr val="dk1"/>
                </a:solidFill>
              </a:rPr>
              <a:t>Zone</a:t>
            </a:r>
            <a:r>
              <a:rPr lang="es-ES_tradnl" sz="1600" dirty="0" smtClean="0">
                <a:solidFill>
                  <a:schemeClr val="dk1"/>
                </a:solidFill>
              </a:rPr>
              <a:t> </a:t>
            </a:r>
            <a:r>
              <a:rPr lang="es-ES_tradnl" sz="1600" dirty="0" err="1" smtClean="0">
                <a:solidFill>
                  <a:schemeClr val="dk1"/>
                </a:solidFill>
              </a:rPr>
              <a:t>with</a:t>
            </a:r>
            <a:r>
              <a:rPr lang="es-ES_tradnl" sz="1600" dirty="0" smtClean="0">
                <a:solidFill>
                  <a:schemeClr val="dk1"/>
                </a:solidFill>
              </a:rPr>
              <a:t> </a:t>
            </a:r>
            <a:r>
              <a:rPr lang="es-ES_tradnl" sz="1600" dirty="0" err="1" smtClean="0">
                <a:solidFill>
                  <a:schemeClr val="dk1"/>
                </a:solidFill>
              </a:rPr>
              <a:t>the</a:t>
            </a:r>
            <a:r>
              <a:rPr lang="es-ES_tradnl" sz="1600" dirty="0" smtClean="0">
                <a:solidFill>
                  <a:schemeClr val="dk1"/>
                </a:solidFill>
              </a:rPr>
              <a:t> </a:t>
            </a:r>
            <a:r>
              <a:rPr lang="es-ES_tradnl" sz="1600" dirty="0" err="1" smtClean="0">
                <a:solidFill>
                  <a:schemeClr val="dk1"/>
                </a:solidFill>
              </a:rPr>
              <a:t>most</a:t>
            </a:r>
            <a:r>
              <a:rPr lang="es-ES_tradnl" sz="1600" dirty="0" smtClean="0">
                <a:solidFill>
                  <a:schemeClr val="dk1"/>
                </a:solidFill>
              </a:rPr>
              <a:t> </a:t>
            </a:r>
            <a:r>
              <a:rPr lang="es-ES_tradnl" sz="1600" dirty="0" err="1" smtClean="0">
                <a:solidFill>
                  <a:schemeClr val="dk1"/>
                </a:solidFill>
              </a:rPr>
              <a:t>important</a:t>
            </a:r>
            <a:r>
              <a:rPr lang="es-ES_tradnl" sz="1600" dirty="0" smtClean="0">
                <a:solidFill>
                  <a:schemeClr val="dk1"/>
                </a:solidFill>
              </a:rPr>
              <a:t> </a:t>
            </a:r>
            <a:r>
              <a:rPr lang="es-ES_tradnl" sz="1600" dirty="0" err="1" smtClean="0">
                <a:solidFill>
                  <a:schemeClr val="dk1"/>
                </a:solidFill>
              </a:rPr>
              <a:t>buildings</a:t>
            </a:r>
            <a:r>
              <a:rPr lang="es-ES_tradnl" sz="1600" dirty="0" smtClean="0">
                <a:solidFill>
                  <a:schemeClr val="dk1"/>
                </a:solidFill>
              </a:rPr>
              <a:t> in </a:t>
            </a:r>
            <a:r>
              <a:rPr lang="es-ES_tradnl" sz="1600" dirty="0" err="1" smtClean="0">
                <a:solidFill>
                  <a:schemeClr val="dk1"/>
                </a:solidFill>
              </a:rPr>
              <a:t>the</a:t>
            </a:r>
            <a:r>
              <a:rPr lang="es-ES_tradnl" sz="1600" dirty="0" smtClean="0">
                <a:solidFill>
                  <a:schemeClr val="dk1"/>
                </a:solidFill>
              </a:rPr>
              <a:t> </a:t>
            </a:r>
            <a:r>
              <a:rPr lang="es-ES_tradnl" sz="1600" dirty="0" err="1" smtClean="0">
                <a:solidFill>
                  <a:schemeClr val="dk1"/>
                </a:solidFill>
              </a:rPr>
              <a:t>city</a:t>
            </a:r>
            <a:r>
              <a:rPr lang="es-ES_tradnl" sz="1600" dirty="0" smtClean="0">
                <a:solidFill>
                  <a:schemeClr val="dk1"/>
                </a:solidFill>
              </a:rPr>
              <a:t>. </a:t>
            </a:r>
            <a:endParaRPr lang="es" sz="1600" dirty="0">
              <a:solidFill>
                <a:schemeClr val="dk1"/>
              </a:solidFill>
            </a:endParaRPr>
          </a:p>
          <a:p>
            <a:pPr lvl="0" rtl="0">
              <a:spcBef>
                <a:spcPts val="0"/>
              </a:spcBef>
              <a:buClr>
                <a:schemeClr val="dk1"/>
              </a:buClr>
              <a:buFont typeface="Arial"/>
              <a:buNone/>
            </a:pPr>
            <a:endParaRPr sz="1200" dirty="0">
              <a:solidFill>
                <a:schemeClr val="dk1"/>
              </a:solidFill>
            </a:endParaRPr>
          </a:p>
          <a:p>
            <a:pPr>
              <a:spcBef>
                <a:spcPts val="0"/>
              </a:spcBef>
              <a:buNone/>
            </a:pPr>
            <a:endParaRPr dirty="0"/>
          </a:p>
        </p:txBody>
      </p:sp>
      <p:sp>
        <p:nvSpPr>
          <p:cNvPr id="17" name="Shape 70"/>
          <p:cNvSpPr txBox="1"/>
          <p:nvPr/>
        </p:nvSpPr>
        <p:spPr>
          <a:xfrm>
            <a:off x="6573796" y="1924299"/>
            <a:ext cx="3975299" cy="1829160"/>
          </a:xfrm>
          <a:prstGeom prst="rect">
            <a:avLst/>
          </a:prstGeom>
          <a:noFill/>
          <a:ln>
            <a:noFill/>
          </a:ln>
        </p:spPr>
        <p:txBody>
          <a:bodyPr lIns="91425" tIns="91425" rIns="91425" bIns="91425" anchor="t" anchorCtr="0">
            <a:noAutofit/>
          </a:bodyPr>
          <a:lstStyle/>
          <a:p>
            <a:pPr marL="457200" lvl="0" indent="-304800" rtl="0">
              <a:spcBef>
                <a:spcPts val="0"/>
              </a:spcBef>
              <a:buClr>
                <a:schemeClr val="dk1"/>
              </a:buClr>
              <a:buSzPct val="100000"/>
              <a:buChar char="-"/>
            </a:pPr>
            <a:r>
              <a:rPr lang="es-ES_tradnl" sz="1600" b="1" dirty="0" err="1" smtClean="0">
                <a:solidFill>
                  <a:schemeClr val="dk1"/>
                </a:solidFill>
              </a:rPr>
              <a:t>Water</a:t>
            </a:r>
            <a:r>
              <a:rPr lang="es-ES_tradnl" sz="1600" b="1" dirty="0" smtClean="0">
                <a:solidFill>
                  <a:schemeClr val="dk1"/>
                </a:solidFill>
              </a:rPr>
              <a:t> </a:t>
            </a:r>
            <a:r>
              <a:rPr lang="es-ES_tradnl" sz="1600" b="1" dirty="0" err="1" smtClean="0">
                <a:solidFill>
                  <a:schemeClr val="dk1"/>
                </a:solidFill>
              </a:rPr>
              <a:t>resources</a:t>
            </a:r>
            <a:r>
              <a:rPr lang="es" sz="1600" dirty="0" smtClean="0">
                <a:solidFill>
                  <a:schemeClr val="dk1"/>
                </a:solidFill>
              </a:rPr>
              <a:t>:</a:t>
            </a:r>
            <a:r>
              <a:rPr lang="es-ES_tradnl" sz="1600" dirty="0" smtClean="0">
                <a:solidFill>
                  <a:schemeClr val="dk1"/>
                </a:solidFill>
              </a:rPr>
              <a:t> </a:t>
            </a:r>
            <a:r>
              <a:rPr lang="es-ES_tradnl" sz="1600" dirty="0" err="1" smtClean="0">
                <a:solidFill>
                  <a:schemeClr val="dk1"/>
                </a:solidFill>
              </a:rPr>
              <a:t>Spoted</a:t>
            </a:r>
            <a:r>
              <a:rPr lang="es-ES_tradnl" sz="1600" dirty="0" smtClean="0">
                <a:solidFill>
                  <a:schemeClr val="dk1"/>
                </a:solidFill>
              </a:rPr>
              <a:t> </a:t>
            </a:r>
            <a:r>
              <a:rPr lang="es-ES_tradnl" sz="1600" dirty="0" err="1" smtClean="0">
                <a:solidFill>
                  <a:schemeClr val="dk1"/>
                </a:solidFill>
              </a:rPr>
              <a:t>rounded</a:t>
            </a:r>
            <a:r>
              <a:rPr lang="es-ES_tradnl" sz="1600" dirty="0" smtClean="0">
                <a:solidFill>
                  <a:schemeClr val="dk1"/>
                </a:solidFill>
              </a:rPr>
              <a:t> </a:t>
            </a:r>
            <a:r>
              <a:rPr lang="es-ES_tradnl" sz="1600" dirty="0" err="1" smtClean="0">
                <a:solidFill>
                  <a:schemeClr val="dk1"/>
                </a:solidFill>
              </a:rPr>
              <a:t>near</a:t>
            </a:r>
            <a:r>
              <a:rPr lang="es-ES_tradnl" sz="1600" dirty="0" smtClean="0">
                <a:solidFill>
                  <a:schemeClr val="dk1"/>
                </a:solidFill>
              </a:rPr>
              <a:t> </a:t>
            </a:r>
            <a:r>
              <a:rPr lang="es-ES_tradnl" sz="1600" dirty="0" err="1" smtClean="0">
                <a:solidFill>
                  <a:schemeClr val="dk1"/>
                </a:solidFill>
              </a:rPr>
              <a:t>water</a:t>
            </a:r>
            <a:r>
              <a:rPr lang="es-ES_tradnl" sz="1600" dirty="0" smtClean="0">
                <a:solidFill>
                  <a:schemeClr val="dk1"/>
                </a:solidFill>
              </a:rPr>
              <a:t> </a:t>
            </a:r>
            <a:r>
              <a:rPr lang="es-ES_tradnl" sz="1600" dirty="0" err="1" smtClean="0">
                <a:solidFill>
                  <a:schemeClr val="dk1"/>
                </a:solidFill>
              </a:rPr>
              <a:t>resources</a:t>
            </a:r>
            <a:r>
              <a:rPr lang="es-ES_tradnl" sz="1600" dirty="0" smtClean="0">
                <a:solidFill>
                  <a:schemeClr val="dk1"/>
                </a:solidFill>
              </a:rPr>
              <a:t>(</a:t>
            </a:r>
            <a:r>
              <a:rPr lang="es-ES_tradnl" sz="1600" dirty="0" err="1" smtClean="0">
                <a:solidFill>
                  <a:schemeClr val="dk1"/>
                </a:solidFill>
              </a:rPr>
              <a:t>Spree</a:t>
            </a:r>
            <a:r>
              <a:rPr lang="es-ES_tradnl" sz="1600" dirty="0" smtClean="0">
                <a:solidFill>
                  <a:schemeClr val="dk1"/>
                </a:solidFill>
              </a:rPr>
              <a:t> </a:t>
            </a:r>
            <a:r>
              <a:rPr lang="es-ES_tradnl" sz="1600" dirty="0" err="1" smtClean="0">
                <a:solidFill>
                  <a:schemeClr val="dk1"/>
                </a:solidFill>
              </a:rPr>
              <a:t>river</a:t>
            </a:r>
            <a:r>
              <a:rPr lang="es-ES_tradnl" sz="1600" dirty="0" smtClean="0">
                <a:solidFill>
                  <a:schemeClr val="dk1"/>
                </a:solidFill>
              </a:rPr>
              <a:t>, </a:t>
            </a:r>
            <a:r>
              <a:rPr lang="es-ES_tradnl" sz="1600" dirty="0" err="1" smtClean="0">
                <a:solidFill>
                  <a:schemeClr val="dk1"/>
                </a:solidFill>
              </a:rPr>
              <a:t>Urbanhafen</a:t>
            </a:r>
            <a:r>
              <a:rPr lang="es-ES_tradnl" sz="1600" dirty="0" smtClean="0">
                <a:solidFill>
                  <a:schemeClr val="dk1"/>
                </a:solidFill>
              </a:rPr>
              <a:t> </a:t>
            </a:r>
            <a:r>
              <a:rPr lang="es-ES_tradnl" sz="1600" dirty="0" err="1" smtClean="0">
                <a:solidFill>
                  <a:schemeClr val="dk1"/>
                </a:solidFill>
              </a:rPr>
              <a:t>river</a:t>
            </a:r>
            <a:r>
              <a:rPr lang="es-ES_tradnl" sz="1600" dirty="0" smtClean="0">
                <a:solidFill>
                  <a:schemeClr val="dk1"/>
                </a:solidFill>
              </a:rPr>
              <a:t>)</a:t>
            </a:r>
            <a:r>
              <a:rPr lang="es-ES_tradnl" sz="1600" dirty="0">
                <a:solidFill>
                  <a:schemeClr val="dk1"/>
                </a:solidFill>
              </a:rPr>
              <a:t>.</a:t>
            </a:r>
            <a:endParaRPr lang="es" sz="1600" dirty="0">
              <a:solidFill>
                <a:schemeClr val="dk1"/>
              </a:solidFill>
            </a:endParaRPr>
          </a:p>
          <a:p>
            <a:pPr marL="457200" lvl="0" indent="-228600" rtl="0">
              <a:spcBef>
                <a:spcPts val="0"/>
              </a:spcBef>
              <a:buClr>
                <a:schemeClr val="dk1"/>
              </a:buClr>
              <a:buChar char="-"/>
            </a:pPr>
            <a:r>
              <a:rPr lang="es-ES_tradnl" sz="1600" b="1" dirty="0" err="1" smtClean="0">
                <a:solidFill>
                  <a:schemeClr val="dk1"/>
                </a:solidFill>
              </a:rPr>
              <a:t>Heritage</a:t>
            </a:r>
            <a:r>
              <a:rPr lang="es" sz="1600" dirty="0" smtClean="0">
                <a:solidFill>
                  <a:schemeClr val="dk1"/>
                </a:solidFill>
              </a:rPr>
              <a:t>: </a:t>
            </a:r>
            <a:r>
              <a:rPr lang="es-ES_tradnl" sz="1600" dirty="0" err="1" smtClean="0">
                <a:solidFill>
                  <a:schemeClr val="dk1"/>
                </a:solidFill>
              </a:rPr>
              <a:t>the</a:t>
            </a:r>
            <a:r>
              <a:rPr lang="es-ES_tradnl" sz="1600" dirty="0" smtClean="0">
                <a:solidFill>
                  <a:schemeClr val="dk1"/>
                </a:solidFill>
              </a:rPr>
              <a:t> </a:t>
            </a:r>
            <a:r>
              <a:rPr lang="es-ES_tradnl" sz="1600" dirty="0" err="1" smtClean="0">
                <a:solidFill>
                  <a:schemeClr val="dk1"/>
                </a:solidFill>
              </a:rPr>
              <a:t>Kulturforum</a:t>
            </a:r>
            <a:r>
              <a:rPr lang="es-ES_tradnl" sz="1600" dirty="0" smtClean="0">
                <a:solidFill>
                  <a:schemeClr val="dk1"/>
                </a:solidFill>
              </a:rPr>
              <a:t> </a:t>
            </a:r>
            <a:r>
              <a:rPr lang="es-ES_tradnl" sz="1600" dirty="0" err="1" smtClean="0">
                <a:solidFill>
                  <a:schemeClr val="dk1"/>
                </a:solidFill>
              </a:rPr>
              <a:t>integrates</a:t>
            </a:r>
            <a:r>
              <a:rPr lang="es-ES_tradnl" sz="1600" dirty="0" smtClean="0">
                <a:solidFill>
                  <a:schemeClr val="dk1"/>
                </a:solidFill>
              </a:rPr>
              <a:t> </a:t>
            </a:r>
            <a:r>
              <a:rPr lang="es-ES_tradnl" sz="1600" dirty="0" err="1" smtClean="0">
                <a:solidFill>
                  <a:schemeClr val="dk1"/>
                </a:solidFill>
              </a:rPr>
              <a:t>one</a:t>
            </a:r>
            <a:r>
              <a:rPr lang="es-ES_tradnl" sz="1600" dirty="0" smtClean="0">
                <a:solidFill>
                  <a:schemeClr val="dk1"/>
                </a:solidFill>
              </a:rPr>
              <a:t> of </a:t>
            </a:r>
            <a:r>
              <a:rPr lang="es-ES_tradnl" sz="1600" dirty="0" err="1" smtClean="0">
                <a:solidFill>
                  <a:schemeClr val="dk1"/>
                </a:solidFill>
              </a:rPr>
              <a:t>the</a:t>
            </a:r>
            <a:r>
              <a:rPr lang="es-ES_tradnl" sz="1600" dirty="0" smtClean="0">
                <a:solidFill>
                  <a:schemeClr val="dk1"/>
                </a:solidFill>
              </a:rPr>
              <a:t> </a:t>
            </a:r>
            <a:r>
              <a:rPr lang="es-ES_tradnl" sz="1600" dirty="0" err="1" smtClean="0">
                <a:solidFill>
                  <a:schemeClr val="dk1"/>
                </a:solidFill>
              </a:rPr>
              <a:t>few</a:t>
            </a:r>
            <a:r>
              <a:rPr lang="es-ES_tradnl" sz="1600" dirty="0" smtClean="0">
                <a:solidFill>
                  <a:schemeClr val="dk1"/>
                </a:solidFill>
              </a:rPr>
              <a:t> </a:t>
            </a:r>
            <a:r>
              <a:rPr lang="es-ES_tradnl" sz="1600" dirty="0" err="1" smtClean="0">
                <a:solidFill>
                  <a:schemeClr val="dk1"/>
                </a:solidFill>
              </a:rPr>
              <a:t>heritage</a:t>
            </a:r>
            <a:r>
              <a:rPr lang="es-ES_tradnl" sz="1600" dirty="0" smtClean="0">
                <a:solidFill>
                  <a:schemeClr val="dk1"/>
                </a:solidFill>
              </a:rPr>
              <a:t> </a:t>
            </a:r>
            <a:r>
              <a:rPr lang="es-ES_tradnl" sz="1600" dirty="0" err="1" smtClean="0">
                <a:solidFill>
                  <a:schemeClr val="dk1"/>
                </a:solidFill>
              </a:rPr>
              <a:t>landmarks</a:t>
            </a:r>
            <a:r>
              <a:rPr lang="es-ES_tradnl" sz="1600" dirty="0" smtClean="0">
                <a:solidFill>
                  <a:schemeClr val="dk1"/>
                </a:solidFill>
              </a:rPr>
              <a:t> of </a:t>
            </a:r>
            <a:r>
              <a:rPr lang="es-ES_tradnl" sz="1600" dirty="0" err="1" smtClean="0">
                <a:solidFill>
                  <a:schemeClr val="dk1"/>
                </a:solidFill>
              </a:rPr>
              <a:t>Berlin</a:t>
            </a:r>
            <a:r>
              <a:rPr lang="es-ES_tradnl" sz="1600" dirty="0" smtClean="0">
                <a:solidFill>
                  <a:schemeClr val="dk1"/>
                </a:solidFill>
              </a:rPr>
              <a:t>; St. </a:t>
            </a:r>
            <a:r>
              <a:rPr lang="es-ES_tradnl" sz="1600" dirty="0" err="1" smtClean="0">
                <a:solidFill>
                  <a:schemeClr val="dk1"/>
                </a:solidFill>
              </a:rPr>
              <a:t>Mathew’s</a:t>
            </a:r>
            <a:r>
              <a:rPr lang="es-ES_tradnl" sz="1600" dirty="0" smtClean="0">
                <a:solidFill>
                  <a:schemeClr val="dk1"/>
                </a:solidFill>
              </a:rPr>
              <a:t> </a:t>
            </a:r>
            <a:r>
              <a:rPr lang="es-ES_tradnl" sz="1600" dirty="0" err="1" smtClean="0">
                <a:solidFill>
                  <a:schemeClr val="dk1"/>
                </a:solidFill>
              </a:rPr>
              <a:t>church</a:t>
            </a:r>
            <a:r>
              <a:rPr lang="es-ES_tradnl" sz="1600" dirty="0" smtClean="0">
                <a:solidFill>
                  <a:schemeClr val="dk1"/>
                </a:solidFill>
              </a:rPr>
              <a:t>.</a:t>
            </a:r>
            <a:endParaRPr dirty="0"/>
          </a:p>
        </p:txBody>
      </p:sp>
      <p:sp>
        <p:nvSpPr>
          <p:cNvPr id="18" name="Shape 71"/>
          <p:cNvSpPr txBox="1"/>
          <p:nvPr/>
        </p:nvSpPr>
        <p:spPr>
          <a:xfrm>
            <a:off x="6573796" y="4622421"/>
            <a:ext cx="4075199" cy="1390584"/>
          </a:xfrm>
          <a:prstGeom prst="rect">
            <a:avLst/>
          </a:prstGeom>
          <a:noFill/>
          <a:ln>
            <a:noFill/>
          </a:ln>
        </p:spPr>
        <p:txBody>
          <a:bodyPr lIns="91425" tIns="91425" rIns="91425" bIns="91425" anchor="t" anchorCtr="0">
            <a:noAutofit/>
          </a:bodyPr>
          <a:lstStyle/>
          <a:p>
            <a:pPr marL="457200" lvl="0" indent="-304800" rtl="0">
              <a:spcBef>
                <a:spcPts val="0"/>
              </a:spcBef>
              <a:buClr>
                <a:schemeClr val="dk1"/>
              </a:buClr>
              <a:buSzPct val="100000"/>
              <a:buChar char="-"/>
            </a:pPr>
            <a:r>
              <a:rPr lang="es-ES_tradnl" sz="1600" b="1" dirty="0" err="1" smtClean="0">
                <a:solidFill>
                  <a:schemeClr val="dk1"/>
                </a:solidFill>
              </a:rPr>
              <a:t>Users</a:t>
            </a:r>
            <a:r>
              <a:rPr lang="es-ES_tradnl" sz="1600" b="1" dirty="0" smtClean="0">
                <a:solidFill>
                  <a:schemeClr val="dk1"/>
                </a:solidFill>
              </a:rPr>
              <a:t> </a:t>
            </a:r>
            <a:r>
              <a:rPr lang="es-ES_tradnl" sz="1600" b="1" dirty="0" err="1" smtClean="0">
                <a:solidFill>
                  <a:schemeClr val="dk1"/>
                </a:solidFill>
              </a:rPr>
              <a:t>Flow</a:t>
            </a:r>
            <a:r>
              <a:rPr lang="es" sz="1600" dirty="0" smtClean="0">
                <a:solidFill>
                  <a:schemeClr val="dk1"/>
                </a:solidFill>
              </a:rPr>
              <a:t>:</a:t>
            </a:r>
            <a:r>
              <a:rPr lang="es-ES_tradnl" sz="1600" dirty="0" smtClean="0">
                <a:solidFill>
                  <a:schemeClr val="dk1"/>
                </a:solidFill>
              </a:rPr>
              <a:t> </a:t>
            </a:r>
            <a:r>
              <a:rPr lang="es-ES_tradnl" sz="1600" dirty="0" err="1" smtClean="0">
                <a:solidFill>
                  <a:schemeClr val="dk1"/>
                </a:solidFill>
              </a:rPr>
              <a:t>Because</a:t>
            </a:r>
            <a:r>
              <a:rPr lang="es-ES_tradnl" sz="1600" dirty="0" smtClean="0">
                <a:solidFill>
                  <a:schemeClr val="dk1"/>
                </a:solidFill>
              </a:rPr>
              <a:t> </a:t>
            </a:r>
            <a:r>
              <a:rPr lang="es-ES_tradnl" sz="1600" dirty="0" err="1" smtClean="0">
                <a:solidFill>
                  <a:schemeClr val="dk1"/>
                </a:solidFill>
              </a:rPr>
              <a:t>the</a:t>
            </a:r>
            <a:r>
              <a:rPr lang="es-ES_tradnl" sz="1600" dirty="0" smtClean="0">
                <a:solidFill>
                  <a:schemeClr val="dk1"/>
                </a:solidFill>
              </a:rPr>
              <a:t> </a:t>
            </a:r>
            <a:r>
              <a:rPr lang="es-ES_tradnl" sz="1600" dirty="0" err="1" smtClean="0">
                <a:solidFill>
                  <a:schemeClr val="dk1"/>
                </a:solidFill>
              </a:rPr>
              <a:t>area</a:t>
            </a:r>
            <a:r>
              <a:rPr lang="es-ES_tradnl" sz="1600" dirty="0" smtClean="0">
                <a:solidFill>
                  <a:schemeClr val="dk1"/>
                </a:solidFill>
              </a:rPr>
              <a:t> </a:t>
            </a:r>
            <a:r>
              <a:rPr lang="es-ES_tradnl" sz="1600" dirty="0" err="1" smtClean="0">
                <a:solidFill>
                  <a:schemeClr val="dk1"/>
                </a:solidFill>
              </a:rPr>
              <a:t>doesn’t</a:t>
            </a:r>
            <a:r>
              <a:rPr lang="es-ES_tradnl" sz="1600" dirty="0" smtClean="0">
                <a:solidFill>
                  <a:schemeClr val="dk1"/>
                </a:solidFill>
              </a:rPr>
              <a:t> </a:t>
            </a:r>
            <a:r>
              <a:rPr lang="es-ES_tradnl" sz="1600" dirty="0" err="1" smtClean="0">
                <a:solidFill>
                  <a:schemeClr val="dk1"/>
                </a:solidFill>
              </a:rPr>
              <a:t>have</a:t>
            </a:r>
            <a:r>
              <a:rPr lang="es-ES_tradnl" sz="1600" dirty="0" smtClean="0">
                <a:solidFill>
                  <a:schemeClr val="dk1"/>
                </a:solidFill>
              </a:rPr>
              <a:t> residencial </a:t>
            </a:r>
            <a:r>
              <a:rPr lang="es-ES_tradnl" sz="1600" dirty="0" err="1" smtClean="0">
                <a:solidFill>
                  <a:schemeClr val="dk1"/>
                </a:solidFill>
              </a:rPr>
              <a:t>buildings</a:t>
            </a:r>
            <a:r>
              <a:rPr lang="es-ES_tradnl" sz="1600" dirty="0" smtClean="0">
                <a:solidFill>
                  <a:schemeClr val="dk1"/>
                </a:solidFill>
              </a:rPr>
              <a:t> </a:t>
            </a:r>
            <a:r>
              <a:rPr lang="es-ES_tradnl" sz="1600" dirty="0" err="1" smtClean="0">
                <a:solidFill>
                  <a:schemeClr val="dk1"/>
                </a:solidFill>
              </a:rPr>
              <a:t>near</a:t>
            </a:r>
            <a:r>
              <a:rPr lang="es-ES_tradnl" sz="1600" dirty="0" smtClean="0">
                <a:solidFill>
                  <a:schemeClr val="dk1"/>
                </a:solidFill>
              </a:rPr>
              <a:t> </a:t>
            </a:r>
            <a:r>
              <a:rPr lang="es-ES_tradnl" sz="1600" dirty="0" err="1" smtClean="0">
                <a:solidFill>
                  <a:schemeClr val="dk1"/>
                </a:solidFill>
              </a:rPr>
              <a:t>by</a:t>
            </a:r>
            <a:r>
              <a:rPr lang="es-ES_tradnl" sz="1600" dirty="0" smtClean="0">
                <a:solidFill>
                  <a:schemeClr val="dk1"/>
                </a:solidFill>
              </a:rPr>
              <a:t>, </a:t>
            </a:r>
            <a:r>
              <a:rPr lang="es-ES_tradnl" sz="1600" dirty="0" err="1" smtClean="0">
                <a:solidFill>
                  <a:schemeClr val="dk1"/>
                </a:solidFill>
              </a:rPr>
              <a:t>the</a:t>
            </a:r>
            <a:r>
              <a:rPr lang="es-ES_tradnl" sz="1600" dirty="0" smtClean="0">
                <a:solidFill>
                  <a:schemeClr val="dk1"/>
                </a:solidFill>
              </a:rPr>
              <a:t> </a:t>
            </a:r>
            <a:r>
              <a:rPr lang="es-ES_tradnl" sz="1600" dirty="0" err="1" smtClean="0">
                <a:solidFill>
                  <a:schemeClr val="dk1"/>
                </a:solidFill>
              </a:rPr>
              <a:t>people</a:t>
            </a:r>
            <a:r>
              <a:rPr lang="es-ES_tradnl" sz="1600" dirty="0" smtClean="0">
                <a:solidFill>
                  <a:schemeClr val="dk1"/>
                </a:solidFill>
              </a:rPr>
              <a:t> </a:t>
            </a:r>
            <a:r>
              <a:rPr lang="es-ES_tradnl" sz="1600" dirty="0" err="1" smtClean="0">
                <a:solidFill>
                  <a:schemeClr val="dk1"/>
                </a:solidFill>
              </a:rPr>
              <a:t>flow</a:t>
            </a:r>
            <a:r>
              <a:rPr lang="es-ES_tradnl" sz="1600" dirty="0" smtClean="0">
                <a:solidFill>
                  <a:schemeClr val="dk1"/>
                </a:solidFill>
              </a:rPr>
              <a:t> </a:t>
            </a:r>
            <a:r>
              <a:rPr lang="es-ES_tradnl" sz="1600" dirty="0" err="1" smtClean="0">
                <a:solidFill>
                  <a:schemeClr val="dk1"/>
                </a:solidFill>
              </a:rPr>
              <a:t>cosiderable</a:t>
            </a:r>
            <a:r>
              <a:rPr lang="es-ES_tradnl" sz="1600" dirty="0" smtClean="0">
                <a:solidFill>
                  <a:schemeClr val="dk1"/>
                </a:solidFill>
              </a:rPr>
              <a:t> reduces at </a:t>
            </a:r>
            <a:r>
              <a:rPr lang="es-ES_tradnl" sz="1600" dirty="0" err="1" smtClean="0">
                <a:solidFill>
                  <a:schemeClr val="dk1"/>
                </a:solidFill>
              </a:rPr>
              <a:t>the</a:t>
            </a:r>
            <a:r>
              <a:rPr lang="es-ES_tradnl" sz="1600" dirty="0" smtClean="0">
                <a:solidFill>
                  <a:schemeClr val="dk1"/>
                </a:solidFill>
              </a:rPr>
              <a:t> </a:t>
            </a:r>
            <a:r>
              <a:rPr lang="es-ES_tradnl" sz="1600" dirty="0" err="1" smtClean="0">
                <a:solidFill>
                  <a:schemeClr val="dk1"/>
                </a:solidFill>
              </a:rPr>
              <a:t>night</a:t>
            </a:r>
            <a:r>
              <a:rPr lang="es-ES_tradnl" sz="1600" dirty="0" smtClean="0">
                <a:solidFill>
                  <a:schemeClr val="dk1"/>
                </a:solidFill>
              </a:rPr>
              <a:t> time.</a:t>
            </a:r>
            <a:r>
              <a:rPr lang="es" sz="1600" dirty="0" smtClean="0">
                <a:solidFill>
                  <a:schemeClr val="dk1"/>
                </a:solidFill>
              </a:rPr>
              <a:t> </a:t>
            </a:r>
            <a:endParaRPr dirty="0">
              <a:solidFill>
                <a:schemeClr val="dk1"/>
              </a:solidFill>
            </a:endParaRPr>
          </a:p>
          <a:p>
            <a:pPr>
              <a:spcBef>
                <a:spcPts val="0"/>
              </a:spcBef>
              <a:buNone/>
            </a:pPr>
            <a:endParaRPr dirty="0"/>
          </a:p>
        </p:txBody>
      </p:sp>
      <p:sp>
        <p:nvSpPr>
          <p:cNvPr id="20" name="Shape 68"/>
          <p:cNvSpPr txBox="1"/>
          <p:nvPr/>
        </p:nvSpPr>
        <p:spPr>
          <a:xfrm>
            <a:off x="1561412" y="141798"/>
            <a:ext cx="1765243" cy="381071"/>
          </a:xfrm>
          <a:prstGeom prst="rect">
            <a:avLst/>
          </a:prstGeom>
          <a:noFill/>
          <a:ln>
            <a:noFill/>
          </a:ln>
        </p:spPr>
        <p:txBody>
          <a:bodyPr lIns="91425" tIns="91425" rIns="91425" bIns="91425" anchor="t" anchorCtr="0">
            <a:noAutofit/>
          </a:bodyPr>
          <a:lstStyle/>
          <a:p>
            <a:pPr lvl="0"/>
            <a:r>
              <a:rPr lang="fr-FR" b="1" dirty="0" err="1" smtClean="0"/>
              <a:t>Strengths</a:t>
            </a:r>
            <a:endParaRPr lang="es" b="1" dirty="0"/>
          </a:p>
        </p:txBody>
      </p:sp>
      <p:sp>
        <p:nvSpPr>
          <p:cNvPr id="19" name="CuadroTexto 18"/>
          <p:cNvSpPr txBox="1"/>
          <p:nvPr/>
        </p:nvSpPr>
        <p:spPr>
          <a:xfrm>
            <a:off x="11487955" y="6478073"/>
            <a:ext cx="250390" cy="246221"/>
          </a:xfrm>
          <a:prstGeom prst="rect">
            <a:avLst/>
          </a:prstGeom>
          <a:noFill/>
        </p:spPr>
        <p:txBody>
          <a:bodyPr wrap="none" rtlCol="0">
            <a:spAutoFit/>
          </a:bodyPr>
          <a:lstStyle/>
          <a:p>
            <a:r>
              <a:rPr lang="es-CL" sz="1000" dirty="0" smtClean="0"/>
              <a:t>2</a:t>
            </a:r>
            <a:endParaRPr lang="es-CL" sz="1000" dirty="0"/>
          </a:p>
        </p:txBody>
      </p:sp>
    </p:spTree>
    <p:extLst>
      <p:ext uri="{BB962C8B-B14F-4D97-AF65-F5344CB8AC3E}">
        <p14:creationId xmlns:p14="http://schemas.microsoft.com/office/powerpoint/2010/main" val="21843424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pa centra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102"/>
          <a:stretch/>
        </p:blipFill>
        <p:spPr bwMode="auto">
          <a:xfrm>
            <a:off x="23444" y="309509"/>
            <a:ext cx="6191339" cy="4072280"/>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mapa hit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5944" y="309509"/>
            <a:ext cx="5916058" cy="407670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Shape 60"/>
          <p:cNvSpPr/>
          <p:nvPr/>
        </p:nvSpPr>
        <p:spPr>
          <a:xfrm rot="16200000">
            <a:off x="5983575" y="-5983575"/>
            <a:ext cx="224851" cy="12192002"/>
          </a:xfrm>
          <a:prstGeom prst="rect">
            <a:avLst/>
          </a:prstGeom>
          <a:solidFill>
            <a:srgbClr val="FFFF00"/>
          </a:solidFill>
          <a:ln>
            <a:noFill/>
          </a:ln>
        </p:spPr>
        <p:txBody>
          <a:bodyPr lIns="91425" tIns="91425" rIns="91425" bIns="91425" anchor="ctr" anchorCtr="0">
            <a:noAutofit/>
          </a:bodyPr>
          <a:lstStyle/>
          <a:p>
            <a:pPr>
              <a:spcBef>
                <a:spcPts val="0"/>
              </a:spcBef>
              <a:buNone/>
            </a:pPr>
            <a:endParaRPr/>
          </a:p>
        </p:txBody>
      </p:sp>
      <p:sp>
        <p:nvSpPr>
          <p:cNvPr id="5" name="Rectángulo 4"/>
          <p:cNvSpPr/>
          <p:nvPr/>
        </p:nvSpPr>
        <p:spPr>
          <a:xfrm>
            <a:off x="3885138" y="-59823"/>
            <a:ext cx="2078152" cy="369332"/>
          </a:xfrm>
          <a:prstGeom prst="rect">
            <a:avLst/>
          </a:prstGeom>
        </p:spPr>
        <p:txBody>
          <a:bodyPr wrap="none">
            <a:spAutoFit/>
          </a:bodyPr>
          <a:lstStyle/>
          <a:p>
            <a:r>
              <a:rPr lang="es-CL" b="1" dirty="0" smtClean="0">
                <a:solidFill>
                  <a:srgbClr val="000000"/>
                </a:solidFill>
                <a:latin typeface="Helvetica Neue"/>
              </a:rPr>
              <a:t> Central Location </a:t>
            </a:r>
            <a:endParaRPr lang="es-CL" dirty="0"/>
          </a:p>
        </p:txBody>
      </p:sp>
      <p:sp>
        <p:nvSpPr>
          <p:cNvPr id="6" name="Rectángulo 5"/>
          <p:cNvSpPr/>
          <p:nvPr/>
        </p:nvSpPr>
        <p:spPr>
          <a:xfrm>
            <a:off x="7889823" y="-59823"/>
            <a:ext cx="6096000" cy="646331"/>
          </a:xfrm>
          <a:prstGeom prst="rect">
            <a:avLst/>
          </a:prstGeom>
        </p:spPr>
        <p:txBody>
          <a:bodyPr>
            <a:spAutoFit/>
          </a:bodyPr>
          <a:lstStyle/>
          <a:p>
            <a:r>
              <a:rPr lang="es-CL" b="1" dirty="0" smtClean="0"/>
              <a:t>High </a:t>
            </a:r>
            <a:r>
              <a:rPr lang="es-CL" b="1" dirty="0" err="1" smtClean="0"/>
              <a:t>concentretation</a:t>
            </a:r>
            <a:r>
              <a:rPr lang="es-CL" b="1" dirty="0" smtClean="0"/>
              <a:t> of </a:t>
            </a:r>
            <a:r>
              <a:rPr lang="es-CL" b="1" dirty="0" err="1" smtClean="0"/>
              <a:t>landmarks</a:t>
            </a:r>
            <a:r>
              <a:rPr lang="es-CL" dirty="0"/>
              <a:t/>
            </a:r>
            <a:br>
              <a:rPr lang="es-CL" dirty="0"/>
            </a:br>
            <a:endParaRPr lang="es-CL" dirty="0"/>
          </a:p>
        </p:txBody>
      </p:sp>
      <p:sp>
        <p:nvSpPr>
          <p:cNvPr id="8" name="Rectángulo 7"/>
          <p:cNvSpPr/>
          <p:nvPr/>
        </p:nvSpPr>
        <p:spPr>
          <a:xfrm>
            <a:off x="11192656" y="4470866"/>
            <a:ext cx="999344" cy="1477328"/>
          </a:xfrm>
          <a:prstGeom prst="rect">
            <a:avLst/>
          </a:prstGeom>
        </p:spPr>
        <p:txBody>
          <a:bodyPr wrap="square">
            <a:spAutoFit/>
          </a:bodyPr>
          <a:lstStyle/>
          <a:p>
            <a:r>
              <a:rPr lang="es-CL" dirty="0">
                <a:solidFill>
                  <a:srgbClr val="000000"/>
                </a:solidFill>
                <a:latin typeface="Arial" panose="020B0604020202020204" pitchFamily="34" charset="0"/>
              </a:rPr>
              <a:t>Hitos </a:t>
            </a:r>
            <a:endParaRPr lang="es-CL" dirty="0"/>
          </a:p>
          <a:p>
            <a:r>
              <a:rPr lang="es-CL" dirty="0" smtClean="0">
                <a:solidFill>
                  <a:srgbClr val="000000"/>
                </a:solidFill>
                <a:latin typeface="Arial" panose="020B0604020202020204" pitchFamily="34" charset="0"/>
              </a:rPr>
              <a:t>River</a:t>
            </a:r>
            <a:endParaRPr lang="es-CL" dirty="0"/>
          </a:p>
          <a:p>
            <a:r>
              <a:rPr lang="es-CL" dirty="0" smtClean="0">
                <a:solidFill>
                  <a:srgbClr val="000000"/>
                </a:solidFill>
                <a:latin typeface="Arial" panose="020B0604020202020204" pitchFamily="34" charset="0"/>
              </a:rPr>
              <a:t>Park</a:t>
            </a:r>
            <a:endParaRPr lang="es-CL" dirty="0"/>
          </a:p>
          <a:p>
            <a:r>
              <a:rPr lang="es-CL" dirty="0"/>
              <a:t/>
            </a:r>
            <a:br>
              <a:rPr lang="es-CL" dirty="0"/>
            </a:br>
            <a:endParaRPr lang="es-CL" dirty="0"/>
          </a:p>
        </p:txBody>
      </p:sp>
      <p:sp>
        <p:nvSpPr>
          <p:cNvPr id="11" name="Rectángulo 10"/>
          <p:cNvSpPr/>
          <p:nvPr/>
        </p:nvSpPr>
        <p:spPr>
          <a:xfrm>
            <a:off x="5276600" y="4466446"/>
            <a:ext cx="999344" cy="1200329"/>
          </a:xfrm>
          <a:prstGeom prst="rect">
            <a:avLst/>
          </a:prstGeom>
        </p:spPr>
        <p:txBody>
          <a:bodyPr wrap="square">
            <a:spAutoFit/>
          </a:bodyPr>
          <a:lstStyle/>
          <a:p>
            <a:r>
              <a:rPr lang="es-CL" dirty="0" smtClean="0">
                <a:solidFill>
                  <a:srgbClr val="000000"/>
                </a:solidFill>
                <a:latin typeface="Arial" panose="020B0604020202020204" pitchFamily="34" charset="0"/>
              </a:rPr>
              <a:t>River</a:t>
            </a:r>
            <a:endParaRPr lang="es-CL" dirty="0"/>
          </a:p>
          <a:p>
            <a:r>
              <a:rPr lang="es-CL" dirty="0" smtClean="0">
                <a:solidFill>
                  <a:srgbClr val="000000"/>
                </a:solidFill>
                <a:latin typeface="Arial" panose="020B0604020202020204" pitchFamily="34" charset="0"/>
              </a:rPr>
              <a:t>Park</a:t>
            </a:r>
            <a:endParaRPr lang="es-CL" dirty="0"/>
          </a:p>
          <a:p>
            <a:r>
              <a:rPr lang="es-CL" dirty="0"/>
              <a:t/>
            </a:r>
            <a:br>
              <a:rPr lang="es-CL" dirty="0"/>
            </a:br>
            <a:endParaRPr lang="es-CL" dirty="0"/>
          </a:p>
        </p:txBody>
      </p:sp>
      <p:sp>
        <p:nvSpPr>
          <p:cNvPr id="9" name="Rectángulo 8"/>
          <p:cNvSpPr/>
          <p:nvPr/>
        </p:nvSpPr>
        <p:spPr>
          <a:xfrm>
            <a:off x="5977217" y="3244334"/>
            <a:ext cx="237566" cy="369332"/>
          </a:xfrm>
          <a:prstGeom prst="rect">
            <a:avLst/>
          </a:prstGeom>
        </p:spPr>
        <p:txBody>
          <a:bodyPr wrap="none">
            <a:spAutoFit/>
          </a:bodyPr>
          <a:lstStyle/>
          <a:p>
            <a:r>
              <a:rPr lang="es-CL" dirty="0"/>
              <a:t> </a:t>
            </a:r>
          </a:p>
        </p:txBody>
      </p:sp>
      <p:sp>
        <p:nvSpPr>
          <p:cNvPr id="10" name="Elipse 9"/>
          <p:cNvSpPr/>
          <p:nvPr/>
        </p:nvSpPr>
        <p:spPr>
          <a:xfrm>
            <a:off x="11017046" y="4597559"/>
            <a:ext cx="132226" cy="14990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Rectángulo 11"/>
          <p:cNvSpPr/>
          <p:nvPr/>
        </p:nvSpPr>
        <p:spPr>
          <a:xfrm>
            <a:off x="10978227" y="4869117"/>
            <a:ext cx="239843" cy="119428"/>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Rectángulo 12"/>
          <p:cNvSpPr/>
          <p:nvPr/>
        </p:nvSpPr>
        <p:spPr>
          <a:xfrm>
            <a:off x="11023199" y="5096590"/>
            <a:ext cx="164891" cy="16439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Rectángulo 15"/>
          <p:cNvSpPr/>
          <p:nvPr/>
        </p:nvSpPr>
        <p:spPr>
          <a:xfrm>
            <a:off x="5008363" y="4553082"/>
            <a:ext cx="239843" cy="119428"/>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Rectángulo 16"/>
          <p:cNvSpPr/>
          <p:nvPr/>
        </p:nvSpPr>
        <p:spPr>
          <a:xfrm>
            <a:off x="5045811" y="4833294"/>
            <a:ext cx="164891" cy="16439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CuadroTexto 14"/>
          <p:cNvSpPr txBox="1"/>
          <p:nvPr/>
        </p:nvSpPr>
        <p:spPr>
          <a:xfrm>
            <a:off x="11487955" y="6478073"/>
            <a:ext cx="250390" cy="246221"/>
          </a:xfrm>
          <a:prstGeom prst="rect">
            <a:avLst/>
          </a:prstGeom>
          <a:noFill/>
        </p:spPr>
        <p:txBody>
          <a:bodyPr wrap="none" rtlCol="0">
            <a:spAutoFit/>
          </a:bodyPr>
          <a:lstStyle/>
          <a:p>
            <a:r>
              <a:rPr lang="es-CL" sz="1000" dirty="0" smtClean="0"/>
              <a:t>3</a:t>
            </a:r>
            <a:endParaRPr lang="es-CL" sz="1000" dirty="0"/>
          </a:p>
        </p:txBody>
      </p:sp>
    </p:spTree>
    <p:extLst>
      <p:ext uri="{BB962C8B-B14F-4D97-AF65-F5344CB8AC3E}">
        <p14:creationId xmlns:p14="http://schemas.microsoft.com/office/powerpoint/2010/main" val="27326554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cstate="print"/>
          <a:srcRect l="7970" t="12500" r="30526" b="5729"/>
          <a:stretch/>
        </p:blipFill>
        <p:spPr>
          <a:xfrm>
            <a:off x="0" y="344773"/>
            <a:ext cx="5941104" cy="4533900"/>
          </a:xfrm>
          <a:prstGeom prst="rect">
            <a:avLst/>
          </a:prstGeom>
        </p:spPr>
      </p:pic>
      <p:sp>
        <p:nvSpPr>
          <p:cNvPr id="6" name="Shape 60"/>
          <p:cNvSpPr/>
          <p:nvPr/>
        </p:nvSpPr>
        <p:spPr>
          <a:xfrm rot="16200000">
            <a:off x="5983575" y="-5983575"/>
            <a:ext cx="224851" cy="12192002"/>
          </a:xfrm>
          <a:prstGeom prst="rect">
            <a:avLst/>
          </a:prstGeom>
          <a:solidFill>
            <a:srgbClr val="FFFF00"/>
          </a:solidFill>
          <a:ln>
            <a:noFill/>
          </a:ln>
        </p:spPr>
        <p:txBody>
          <a:bodyPr lIns="91425" tIns="91425" rIns="91425" bIns="91425" anchor="ctr" anchorCtr="0">
            <a:noAutofit/>
          </a:bodyPr>
          <a:lstStyle/>
          <a:p>
            <a:pPr>
              <a:spcBef>
                <a:spcPts val="0"/>
              </a:spcBef>
              <a:buNone/>
            </a:pPr>
            <a:endParaRPr/>
          </a:p>
        </p:txBody>
      </p:sp>
      <p:sp>
        <p:nvSpPr>
          <p:cNvPr id="7" name="Rectángulo 6"/>
          <p:cNvSpPr/>
          <p:nvPr/>
        </p:nvSpPr>
        <p:spPr>
          <a:xfrm>
            <a:off x="10657507" y="-69529"/>
            <a:ext cx="1658911" cy="923330"/>
          </a:xfrm>
          <a:prstGeom prst="rect">
            <a:avLst/>
          </a:prstGeom>
        </p:spPr>
        <p:txBody>
          <a:bodyPr wrap="square">
            <a:spAutoFit/>
          </a:bodyPr>
          <a:lstStyle/>
          <a:p>
            <a:r>
              <a:rPr lang="es-CL" b="1" dirty="0" err="1" smtClean="0">
                <a:solidFill>
                  <a:srgbClr val="000000"/>
                </a:solidFill>
                <a:latin typeface="Arial" panose="020B0604020202020204" pitchFamily="34" charset="0"/>
              </a:rPr>
              <a:t>Ground</a:t>
            </a:r>
            <a:r>
              <a:rPr lang="es-CL" b="1" dirty="0" smtClean="0">
                <a:solidFill>
                  <a:srgbClr val="000000"/>
                </a:solidFill>
                <a:latin typeface="Arial" panose="020B0604020202020204" pitchFamily="34" charset="0"/>
              </a:rPr>
              <a:t> use</a:t>
            </a:r>
            <a:endParaRPr lang="es-CL" dirty="0"/>
          </a:p>
          <a:p>
            <a:r>
              <a:rPr lang="es-CL" dirty="0"/>
              <a:t/>
            </a:r>
            <a:br>
              <a:rPr lang="es-CL" dirty="0"/>
            </a:br>
            <a:endParaRPr lang="es-CL" dirty="0"/>
          </a:p>
        </p:txBody>
      </p:sp>
      <p:sp>
        <p:nvSpPr>
          <p:cNvPr id="8" name="Rectángulo 7"/>
          <p:cNvSpPr/>
          <p:nvPr/>
        </p:nvSpPr>
        <p:spPr>
          <a:xfrm>
            <a:off x="3535224" y="-69529"/>
            <a:ext cx="2326278" cy="369332"/>
          </a:xfrm>
          <a:prstGeom prst="rect">
            <a:avLst/>
          </a:prstGeom>
        </p:spPr>
        <p:txBody>
          <a:bodyPr wrap="none">
            <a:spAutoFit/>
          </a:bodyPr>
          <a:lstStyle/>
          <a:p>
            <a:r>
              <a:rPr lang="es-CL" b="1" dirty="0" err="1" smtClean="0">
                <a:solidFill>
                  <a:srgbClr val="000000"/>
                </a:solidFill>
                <a:latin typeface="Helvetica Neue"/>
              </a:rPr>
              <a:t>Space</a:t>
            </a:r>
            <a:r>
              <a:rPr lang="es-CL" b="1" dirty="0" smtClean="0">
                <a:solidFill>
                  <a:srgbClr val="000000"/>
                </a:solidFill>
                <a:latin typeface="Helvetica Neue"/>
              </a:rPr>
              <a:t> </a:t>
            </a:r>
            <a:r>
              <a:rPr lang="es-CL" b="1" dirty="0" err="1" smtClean="0">
                <a:solidFill>
                  <a:srgbClr val="000000"/>
                </a:solidFill>
                <a:latin typeface="Helvetica Neue"/>
              </a:rPr>
              <a:t>distribution</a:t>
            </a:r>
            <a:r>
              <a:rPr lang="es-CL" b="1" dirty="0" smtClean="0">
                <a:solidFill>
                  <a:srgbClr val="000000"/>
                </a:solidFill>
                <a:latin typeface="Helvetica Neue"/>
              </a:rPr>
              <a:t> </a:t>
            </a:r>
            <a:endParaRPr lang="es-CL" dirty="0"/>
          </a:p>
        </p:txBody>
      </p:sp>
      <p:sp>
        <p:nvSpPr>
          <p:cNvPr id="9" name="CuadroTexto 8"/>
          <p:cNvSpPr txBox="1"/>
          <p:nvPr/>
        </p:nvSpPr>
        <p:spPr>
          <a:xfrm>
            <a:off x="4319709" y="4998594"/>
            <a:ext cx="1621395" cy="646331"/>
          </a:xfrm>
          <a:prstGeom prst="rect">
            <a:avLst/>
          </a:prstGeom>
          <a:noFill/>
        </p:spPr>
        <p:txBody>
          <a:bodyPr wrap="square" rtlCol="0">
            <a:spAutoFit/>
          </a:bodyPr>
          <a:lstStyle/>
          <a:p>
            <a:r>
              <a:rPr lang="es-CL" dirty="0" err="1" smtClean="0"/>
              <a:t>Buildings</a:t>
            </a:r>
            <a:r>
              <a:rPr lang="es-CL" dirty="0" smtClean="0"/>
              <a:t> </a:t>
            </a:r>
          </a:p>
          <a:p>
            <a:r>
              <a:rPr lang="es-CL" dirty="0" smtClean="0"/>
              <a:t>Public Space</a:t>
            </a:r>
            <a:endParaRPr lang="es-CL" dirty="0"/>
          </a:p>
        </p:txBody>
      </p:sp>
      <p:sp>
        <p:nvSpPr>
          <p:cNvPr id="10" name="Rectángulo 9"/>
          <p:cNvSpPr/>
          <p:nvPr/>
        </p:nvSpPr>
        <p:spPr>
          <a:xfrm>
            <a:off x="4124838" y="5112390"/>
            <a:ext cx="164891" cy="16439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Rectángulo 10"/>
          <p:cNvSpPr/>
          <p:nvPr/>
        </p:nvSpPr>
        <p:spPr>
          <a:xfrm>
            <a:off x="4124837" y="5346107"/>
            <a:ext cx="164891" cy="16439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Rectángulo 11"/>
          <p:cNvSpPr/>
          <p:nvPr/>
        </p:nvSpPr>
        <p:spPr>
          <a:xfrm>
            <a:off x="10027920" y="5035443"/>
            <a:ext cx="2288498" cy="1754326"/>
          </a:xfrm>
          <a:prstGeom prst="rect">
            <a:avLst/>
          </a:prstGeom>
        </p:spPr>
        <p:txBody>
          <a:bodyPr wrap="square">
            <a:spAutoFit/>
          </a:bodyPr>
          <a:lstStyle/>
          <a:p>
            <a:r>
              <a:rPr lang="es-CL" dirty="0" smtClean="0">
                <a:solidFill>
                  <a:srgbClr val="000000"/>
                </a:solidFill>
                <a:latin typeface="Arial" panose="020B0604020202020204" pitchFamily="34" charset="0"/>
              </a:rPr>
              <a:t>Trading area</a:t>
            </a:r>
            <a:endParaRPr lang="es-CL" dirty="0"/>
          </a:p>
          <a:p>
            <a:r>
              <a:rPr lang="es-CL" dirty="0">
                <a:solidFill>
                  <a:srgbClr val="000000"/>
                </a:solidFill>
                <a:latin typeface="Arial" panose="020B0604020202020204" pitchFamily="34" charset="0"/>
              </a:rPr>
              <a:t>Cultural</a:t>
            </a:r>
            <a:endParaRPr lang="es-CL" dirty="0"/>
          </a:p>
          <a:p>
            <a:r>
              <a:rPr lang="es-CL" dirty="0" smtClean="0">
                <a:solidFill>
                  <a:srgbClr val="000000"/>
                </a:solidFill>
                <a:latin typeface="Arial" panose="020B0604020202020204" pitchFamily="34" charset="0"/>
              </a:rPr>
              <a:t>Educational</a:t>
            </a:r>
            <a:endParaRPr lang="es-CL" dirty="0"/>
          </a:p>
          <a:p>
            <a:r>
              <a:rPr lang="es-CL" dirty="0" smtClean="0">
                <a:solidFill>
                  <a:srgbClr val="000000"/>
                </a:solidFill>
                <a:latin typeface="Arial" panose="020B0604020202020204" pitchFamily="34" charset="0"/>
              </a:rPr>
              <a:t>Housing </a:t>
            </a:r>
            <a:r>
              <a:rPr lang="es-CL" dirty="0">
                <a:solidFill>
                  <a:srgbClr val="000000"/>
                </a:solidFill>
                <a:latin typeface="Arial" panose="020B0604020202020204" pitchFamily="34" charset="0"/>
              </a:rPr>
              <a:t>(hotel)</a:t>
            </a:r>
            <a:endParaRPr lang="es-CL" dirty="0"/>
          </a:p>
          <a:p>
            <a:r>
              <a:rPr lang="es-CL" dirty="0"/>
              <a:t/>
            </a:r>
            <a:br>
              <a:rPr lang="es-CL" dirty="0"/>
            </a:br>
            <a:endParaRPr lang="es-CL" dirty="0"/>
          </a:p>
        </p:txBody>
      </p:sp>
      <p:sp>
        <p:nvSpPr>
          <p:cNvPr id="13" name="Rectángulo 12"/>
          <p:cNvSpPr/>
          <p:nvPr/>
        </p:nvSpPr>
        <p:spPr>
          <a:xfrm>
            <a:off x="9688687" y="5112389"/>
            <a:ext cx="164891" cy="16439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Rectángulo 13"/>
          <p:cNvSpPr/>
          <p:nvPr/>
        </p:nvSpPr>
        <p:spPr>
          <a:xfrm>
            <a:off x="9688687" y="5398326"/>
            <a:ext cx="164891" cy="164399"/>
          </a:xfrm>
          <a:prstGeom prst="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Rectángulo 14"/>
          <p:cNvSpPr/>
          <p:nvPr/>
        </p:nvSpPr>
        <p:spPr>
          <a:xfrm>
            <a:off x="9688687" y="5684263"/>
            <a:ext cx="164891" cy="16439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Rectángulo 15"/>
          <p:cNvSpPr/>
          <p:nvPr/>
        </p:nvSpPr>
        <p:spPr>
          <a:xfrm>
            <a:off x="9688687" y="5968905"/>
            <a:ext cx="164891" cy="164399"/>
          </a:xfrm>
          <a:prstGeom prst="rect">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Imagen 17"/>
          <p:cNvPicPr>
            <a:picLocks noChangeAspect="1"/>
          </p:cNvPicPr>
          <p:nvPr/>
        </p:nvPicPr>
        <p:blipFill rotWithShape="1">
          <a:blip r:embed="rId3" cstate="print"/>
          <a:srcRect l="4645" t="14805" r="27150" b="7736"/>
          <a:stretch/>
        </p:blipFill>
        <p:spPr>
          <a:xfrm>
            <a:off x="6006061" y="345096"/>
            <a:ext cx="6185940" cy="4533578"/>
          </a:xfrm>
          <a:prstGeom prst="rect">
            <a:avLst/>
          </a:prstGeom>
        </p:spPr>
      </p:pic>
      <p:sp>
        <p:nvSpPr>
          <p:cNvPr id="17" name="CuadroTexto 16"/>
          <p:cNvSpPr txBox="1"/>
          <p:nvPr/>
        </p:nvSpPr>
        <p:spPr>
          <a:xfrm>
            <a:off x="11487955" y="6478073"/>
            <a:ext cx="250390" cy="246221"/>
          </a:xfrm>
          <a:prstGeom prst="rect">
            <a:avLst/>
          </a:prstGeom>
          <a:noFill/>
        </p:spPr>
        <p:txBody>
          <a:bodyPr wrap="none" rtlCol="0">
            <a:spAutoFit/>
          </a:bodyPr>
          <a:lstStyle/>
          <a:p>
            <a:r>
              <a:rPr lang="es-CL" sz="1000" dirty="0"/>
              <a:t>4</a:t>
            </a:r>
          </a:p>
        </p:txBody>
      </p:sp>
    </p:spTree>
    <p:extLst>
      <p:ext uri="{BB962C8B-B14F-4D97-AF65-F5344CB8AC3E}">
        <p14:creationId xmlns:p14="http://schemas.microsoft.com/office/powerpoint/2010/main" val="27931955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60"/>
          <p:cNvSpPr/>
          <p:nvPr/>
        </p:nvSpPr>
        <p:spPr>
          <a:xfrm rot="16200000">
            <a:off x="8771783" y="-207331"/>
            <a:ext cx="269188" cy="1224761"/>
          </a:xfrm>
          <a:prstGeom prst="rect">
            <a:avLst/>
          </a:prstGeom>
          <a:solidFill>
            <a:srgbClr val="FFFF00"/>
          </a:solidFill>
          <a:ln>
            <a:noFill/>
          </a:ln>
        </p:spPr>
        <p:txBody>
          <a:bodyPr lIns="91425" tIns="91425" rIns="91425" bIns="91425" anchor="ctr" anchorCtr="0">
            <a:noAutofit/>
          </a:bodyPr>
          <a:lstStyle/>
          <a:p>
            <a:pPr>
              <a:spcBef>
                <a:spcPts val="0"/>
              </a:spcBef>
              <a:buNone/>
            </a:pPr>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911825" cy="6858000"/>
          </a:xfrm>
          <a:prstGeom prst="rect">
            <a:avLst/>
          </a:prstGeom>
        </p:spPr>
      </p:pic>
      <p:sp>
        <p:nvSpPr>
          <p:cNvPr id="5" name="CuadroTexto 4"/>
          <p:cNvSpPr txBox="1"/>
          <p:nvPr/>
        </p:nvSpPr>
        <p:spPr>
          <a:xfrm>
            <a:off x="8293996" y="216478"/>
            <a:ext cx="1906073" cy="646331"/>
          </a:xfrm>
          <a:prstGeom prst="rect">
            <a:avLst/>
          </a:prstGeom>
          <a:noFill/>
        </p:spPr>
        <p:txBody>
          <a:bodyPr wrap="square" rtlCol="0">
            <a:spAutoFit/>
          </a:bodyPr>
          <a:lstStyle/>
          <a:p>
            <a:r>
              <a:rPr lang="es-CL" b="1" dirty="0" smtClean="0"/>
              <a:t>CONTEXT</a:t>
            </a:r>
          </a:p>
          <a:p>
            <a:r>
              <a:rPr lang="es-CL" dirty="0" smtClean="0"/>
              <a:t>Limiting streets</a:t>
            </a:r>
            <a:endParaRPr lang="es-CL" dirty="0"/>
          </a:p>
        </p:txBody>
      </p:sp>
      <p:sp>
        <p:nvSpPr>
          <p:cNvPr id="7" name="CuadroTexto 6"/>
          <p:cNvSpPr txBox="1"/>
          <p:nvPr/>
        </p:nvSpPr>
        <p:spPr>
          <a:xfrm>
            <a:off x="11487955" y="6478073"/>
            <a:ext cx="250390" cy="246221"/>
          </a:xfrm>
          <a:prstGeom prst="rect">
            <a:avLst/>
          </a:prstGeom>
          <a:noFill/>
        </p:spPr>
        <p:txBody>
          <a:bodyPr wrap="none" rtlCol="0">
            <a:spAutoFit/>
          </a:bodyPr>
          <a:lstStyle/>
          <a:p>
            <a:r>
              <a:rPr lang="es-CL" sz="1000" dirty="0"/>
              <a:t>5</a:t>
            </a:r>
          </a:p>
        </p:txBody>
      </p:sp>
    </p:spTree>
    <p:extLst>
      <p:ext uri="{BB962C8B-B14F-4D97-AF65-F5344CB8AC3E}">
        <p14:creationId xmlns:p14="http://schemas.microsoft.com/office/powerpoint/2010/main" val="2876669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60"/>
          <p:cNvSpPr/>
          <p:nvPr/>
        </p:nvSpPr>
        <p:spPr>
          <a:xfrm rot="16200000">
            <a:off x="9594161" y="-644126"/>
            <a:ext cx="293441" cy="2523802"/>
          </a:xfrm>
          <a:prstGeom prst="rect">
            <a:avLst/>
          </a:prstGeom>
          <a:solidFill>
            <a:srgbClr val="FFFF00"/>
          </a:solidFill>
          <a:ln>
            <a:noFill/>
          </a:ln>
        </p:spPr>
        <p:txBody>
          <a:bodyPr lIns="91425" tIns="91425" rIns="91425" bIns="91425" anchor="ctr" anchorCtr="0">
            <a:noAutofit/>
          </a:bodyPr>
          <a:lstStyle/>
          <a:p>
            <a:pPr>
              <a:spcBef>
                <a:spcPts val="0"/>
              </a:spcBef>
              <a:buNone/>
            </a:pPr>
            <a:endParaRPr/>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4753" t="8889" r="12266" b="5455"/>
          <a:stretch/>
        </p:blipFill>
        <p:spPr>
          <a:xfrm>
            <a:off x="0" y="-43727"/>
            <a:ext cx="7910945" cy="6901728"/>
          </a:xfrm>
          <a:prstGeom prst="rect">
            <a:avLst/>
          </a:prstGeom>
        </p:spPr>
      </p:pic>
      <p:sp>
        <p:nvSpPr>
          <p:cNvPr id="5" name="CuadroTexto 4"/>
          <p:cNvSpPr txBox="1"/>
          <p:nvPr/>
        </p:nvSpPr>
        <p:spPr>
          <a:xfrm>
            <a:off x="8434011" y="426084"/>
            <a:ext cx="2866119" cy="3416320"/>
          </a:xfrm>
          <a:prstGeom prst="rect">
            <a:avLst/>
          </a:prstGeom>
          <a:noFill/>
        </p:spPr>
        <p:txBody>
          <a:bodyPr wrap="square" rtlCol="0">
            <a:spAutoFit/>
          </a:bodyPr>
          <a:lstStyle/>
          <a:p>
            <a:r>
              <a:rPr lang="es-CL" b="1" dirty="0" smtClean="0"/>
              <a:t>BUILDINGS KULTURFORUM</a:t>
            </a:r>
          </a:p>
          <a:p>
            <a:endParaRPr lang="es-CL" dirty="0" smtClean="0"/>
          </a:p>
          <a:p>
            <a:pPr marL="342900" indent="-342900">
              <a:buFontTx/>
              <a:buAutoNum type="arabicParenR"/>
            </a:pPr>
            <a:r>
              <a:rPr lang="es-CL" dirty="0" smtClean="0"/>
              <a:t>State library</a:t>
            </a:r>
          </a:p>
          <a:p>
            <a:pPr marL="342900" indent="-342900">
              <a:buFontTx/>
              <a:buAutoNum type="arabicParenR"/>
            </a:pPr>
            <a:r>
              <a:rPr lang="es-CL" dirty="0" smtClean="0"/>
              <a:t>Philarmonic</a:t>
            </a:r>
          </a:p>
          <a:p>
            <a:pPr marL="342900" indent="-342900">
              <a:buAutoNum type="arabicParenR"/>
            </a:pPr>
            <a:r>
              <a:rPr lang="es-CL" dirty="0" smtClean="0"/>
              <a:t>St mathew´s church</a:t>
            </a:r>
          </a:p>
          <a:p>
            <a:pPr marL="342900" indent="-342900">
              <a:buAutoNum type="arabicParenR"/>
            </a:pPr>
            <a:r>
              <a:rPr lang="es-CL" dirty="0" smtClean="0"/>
              <a:t>Museum of decorative arts</a:t>
            </a:r>
          </a:p>
          <a:p>
            <a:pPr marL="342900" indent="-342900">
              <a:buAutoNum type="arabicParenR"/>
            </a:pPr>
            <a:r>
              <a:rPr lang="es-CL" dirty="0" smtClean="0"/>
              <a:t>Museum  of graphic arts</a:t>
            </a:r>
          </a:p>
          <a:p>
            <a:pPr marL="342900" indent="-342900">
              <a:buAutoNum type="arabicParenR"/>
            </a:pPr>
            <a:r>
              <a:rPr lang="es-ES" dirty="0" smtClean="0"/>
              <a:t>A</a:t>
            </a:r>
            <a:r>
              <a:rPr lang="es-CL" dirty="0" smtClean="0"/>
              <a:t>rt library</a:t>
            </a:r>
          </a:p>
          <a:p>
            <a:pPr marL="342900" indent="-342900">
              <a:buAutoNum type="arabicParenR"/>
            </a:pPr>
            <a:r>
              <a:rPr lang="es-CL" dirty="0" smtClean="0"/>
              <a:t>National Gallery</a:t>
            </a:r>
          </a:p>
          <a:p>
            <a:pPr marL="342900" indent="-342900">
              <a:buAutoNum type="arabicParenR"/>
            </a:pPr>
            <a:r>
              <a:rPr lang="es-ES" dirty="0" err="1" smtClean="0"/>
              <a:t>Scienc</a:t>
            </a:r>
            <a:r>
              <a:rPr lang="es-CL" dirty="0" smtClean="0"/>
              <a:t>e center</a:t>
            </a:r>
          </a:p>
          <a:p>
            <a:pPr marL="342900" indent="-342900">
              <a:buAutoNum type="arabicParenR"/>
            </a:pPr>
            <a:endParaRPr lang="es-CL" dirty="0"/>
          </a:p>
        </p:txBody>
      </p:sp>
      <p:sp>
        <p:nvSpPr>
          <p:cNvPr id="7" name="CuadroTexto 6"/>
          <p:cNvSpPr txBox="1"/>
          <p:nvPr/>
        </p:nvSpPr>
        <p:spPr>
          <a:xfrm>
            <a:off x="11487955" y="6478073"/>
            <a:ext cx="250390" cy="246221"/>
          </a:xfrm>
          <a:prstGeom prst="rect">
            <a:avLst/>
          </a:prstGeom>
          <a:noFill/>
        </p:spPr>
        <p:txBody>
          <a:bodyPr wrap="none" rtlCol="0">
            <a:spAutoFit/>
          </a:bodyPr>
          <a:lstStyle/>
          <a:p>
            <a:r>
              <a:rPr lang="es-CL" sz="1000" dirty="0"/>
              <a:t>6</a:t>
            </a:r>
          </a:p>
        </p:txBody>
      </p:sp>
    </p:spTree>
    <p:extLst>
      <p:ext uri="{BB962C8B-B14F-4D97-AF65-F5344CB8AC3E}">
        <p14:creationId xmlns:p14="http://schemas.microsoft.com/office/powerpoint/2010/main" val="23260832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11017769" y="3534013"/>
            <a:ext cx="1034323" cy="37475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Imagen 3"/>
          <p:cNvPicPr>
            <a:picLocks noChangeAspect="1"/>
          </p:cNvPicPr>
          <p:nvPr/>
        </p:nvPicPr>
        <p:blipFill rotWithShape="1">
          <a:blip r:embed="rId2" cstate="print"/>
          <a:srcRect l="28379" t="26076" r="12288" b="48924"/>
          <a:stretch/>
        </p:blipFill>
        <p:spPr>
          <a:xfrm>
            <a:off x="0" y="389744"/>
            <a:ext cx="12192000" cy="2888202"/>
          </a:xfrm>
          <a:prstGeom prst="rect">
            <a:avLst/>
          </a:prstGeom>
        </p:spPr>
      </p:pic>
      <p:sp>
        <p:nvSpPr>
          <p:cNvPr id="8" name="Shape 60"/>
          <p:cNvSpPr/>
          <p:nvPr/>
        </p:nvSpPr>
        <p:spPr>
          <a:xfrm rot="16200000">
            <a:off x="5983575" y="-5983575"/>
            <a:ext cx="224851" cy="12192002"/>
          </a:xfrm>
          <a:prstGeom prst="rect">
            <a:avLst/>
          </a:prstGeom>
          <a:solidFill>
            <a:srgbClr val="FFFF00"/>
          </a:solidFill>
          <a:ln>
            <a:noFill/>
          </a:ln>
        </p:spPr>
        <p:txBody>
          <a:bodyPr lIns="91425" tIns="91425" rIns="91425" bIns="91425" anchor="ctr" anchorCtr="0">
            <a:noAutofit/>
          </a:bodyPr>
          <a:lstStyle/>
          <a:p>
            <a:pPr>
              <a:spcBef>
                <a:spcPts val="0"/>
              </a:spcBef>
              <a:buNone/>
            </a:pPr>
            <a:endParaRPr/>
          </a:p>
        </p:txBody>
      </p:sp>
      <p:sp>
        <p:nvSpPr>
          <p:cNvPr id="5" name="CuadroTexto 4"/>
          <p:cNvSpPr txBox="1"/>
          <p:nvPr/>
        </p:nvSpPr>
        <p:spPr>
          <a:xfrm>
            <a:off x="10687987" y="-72240"/>
            <a:ext cx="2083633" cy="369332"/>
          </a:xfrm>
          <a:prstGeom prst="rect">
            <a:avLst/>
          </a:prstGeom>
          <a:noFill/>
        </p:spPr>
        <p:txBody>
          <a:bodyPr wrap="square" rtlCol="0">
            <a:spAutoFit/>
          </a:bodyPr>
          <a:lstStyle/>
          <a:p>
            <a:r>
              <a:rPr lang="es-CL" b="1" dirty="0" err="1" smtClean="0"/>
              <a:t>References</a:t>
            </a:r>
            <a:endParaRPr lang="es-CL" b="1" dirty="0"/>
          </a:p>
        </p:txBody>
      </p:sp>
      <p:sp>
        <p:nvSpPr>
          <p:cNvPr id="6" name="Rectángulo 5"/>
          <p:cNvSpPr/>
          <p:nvPr/>
        </p:nvSpPr>
        <p:spPr>
          <a:xfrm>
            <a:off x="8684302" y="4042442"/>
            <a:ext cx="3360295" cy="2031325"/>
          </a:xfrm>
          <a:prstGeom prst="rect">
            <a:avLst/>
          </a:prstGeom>
        </p:spPr>
        <p:txBody>
          <a:bodyPr wrap="square">
            <a:spAutoFit/>
          </a:bodyPr>
          <a:lstStyle/>
          <a:p>
            <a:pPr algn="r"/>
            <a:r>
              <a:rPr lang="es-CL" dirty="0">
                <a:solidFill>
                  <a:srgbClr val="000000"/>
                </a:solidFill>
                <a:latin typeface="Helvetica Neue"/>
              </a:rPr>
              <a:t>Lina Bo Bardi</a:t>
            </a:r>
            <a:endParaRPr lang="es-CL" dirty="0"/>
          </a:p>
          <a:p>
            <a:pPr algn="r"/>
            <a:r>
              <a:rPr lang="es-CL" dirty="0"/>
              <a:t/>
            </a:r>
            <a:br>
              <a:rPr lang="es-CL" dirty="0"/>
            </a:br>
            <a:r>
              <a:rPr lang="es-CL" dirty="0" err="1" smtClean="0"/>
              <a:t>The</a:t>
            </a:r>
            <a:r>
              <a:rPr lang="es-CL" dirty="0" smtClean="0"/>
              <a:t> </a:t>
            </a:r>
            <a:r>
              <a:rPr lang="es-CL" dirty="0" err="1" smtClean="0"/>
              <a:t>constitution</a:t>
            </a:r>
            <a:r>
              <a:rPr lang="es-CL" dirty="0" smtClean="0"/>
              <a:t> </a:t>
            </a:r>
            <a:r>
              <a:rPr lang="es-CL" dirty="0" err="1" smtClean="0"/>
              <a:t>emptines</a:t>
            </a:r>
            <a:r>
              <a:rPr lang="es-CL" dirty="0" smtClean="0"/>
              <a:t>  of </a:t>
            </a:r>
            <a:r>
              <a:rPr lang="es-CL" dirty="0" err="1" smtClean="0"/>
              <a:t>the</a:t>
            </a:r>
            <a:r>
              <a:rPr lang="es-CL" dirty="0" smtClean="0"/>
              <a:t> </a:t>
            </a:r>
            <a:r>
              <a:rPr lang="es-CL" dirty="0" err="1" smtClean="0"/>
              <a:t>dry</a:t>
            </a:r>
            <a:r>
              <a:rPr lang="es-CL" dirty="0" smtClean="0"/>
              <a:t> </a:t>
            </a:r>
            <a:r>
              <a:rPr lang="es-CL" dirty="0" err="1" smtClean="0"/>
              <a:t>park</a:t>
            </a:r>
            <a:r>
              <a:rPr lang="es-CL" dirty="0" smtClean="0"/>
              <a:t> and </a:t>
            </a:r>
            <a:r>
              <a:rPr lang="es-CL" dirty="0" err="1" smtClean="0"/>
              <a:t>the</a:t>
            </a:r>
            <a:r>
              <a:rPr lang="es-CL" dirty="0" smtClean="0"/>
              <a:t> </a:t>
            </a:r>
            <a:r>
              <a:rPr lang="es-CL" dirty="0" err="1" smtClean="0"/>
              <a:t>entrance</a:t>
            </a:r>
            <a:r>
              <a:rPr lang="es-CL" dirty="0" smtClean="0"/>
              <a:t> hall, </a:t>
            </a:r>
            <a:r>
              <a:rPr lang="es-CL" dirty="0" err="1" smtClean="0"/>
              <a:t>take</a:t>
            </a:r>
            <a:r>
              <a:rPr lang="es-CL" dirty="0" smtClean="0"/>
              <a:t> </a:t>
            </a:r>
            <a:r>
              <a:rPr lang="es-CL" dirty="0" err="1" smtClean="0"/>
              <a:t>importance</a:t>
            </a:r>
            <a:r>
              <a:rPr lang="es-CL" dirty="0" smtClean="0"/>
              <a:t> in </a:t>
            </a:r>
            <a:r>
              <a:rPr lang="es-CL" dirty="0" err="1" smtClean="0"/>
              <a:t>the</a:t>
            </a:r>
            <a:r>
              <a:rPr lang="es-CL" dirty="0" smtClean="0"/>
              <a:t> Project. </a:t>
            </a:r>
            <a:r>
              <a:rPr lang="es-CL" dirty="0" err="1" smtClean="0"/>
              <a:t>This</a:t>
            </a:r>
            <a:r>
              <a:rPr lang="es-CL" dirty="0" smtClean="0"/>
              <a:t> </a:t>
            </a:r>
            <a:r>
              <a:rPr lang="es-CL" dirty="0" err="1" smtClean="0"/>
              <a:t>unite</a:t>
            </a:r>
            <a:r>
              <a:rPr lang="es-CL" dirty="0" smtClean="0"/>
              <a:t> </a:t>
            </a:r>
            <a:r>
              <a:rPr lang="es-CL" dirty="0" err="1" smtClean="0"/>
              <a:t>the</a:t>
            </a:r>
            <a:r>
              <a:rPr lang="es-CL" dirty="0" smtClean="0"/>
              <a:t> </a:t>
            </a:r>
            <a:r>
              <a:rPr lang="es-CL" dirty="0" err="1" smtClean="0"/>
              <a:t>both</a:t>
            </a:r>
            <a:r>
              <a:rPr lang="es-CL" dirty="0" smtClean="0"/>
              <a:t> </a:t>
            </a:r>
            <a:r>
              <a:rPr lang="es-CL" dirty="0" err="1" smtClean="0"/>
              <a:t>sides</a:t>
            </a:r>
            <a:r>
              <a:rPr lang="es-CL" dirty="0" smtClean="0"/>
              <a:t> of </a:t>
            </a:r>
            <a:r>
              <a:rPr lang="es-CL" dirty="0" err="1" smtClean="0"/>
              <a:t>the</a:t>
            </a:r>
            <a:r>
              <a:rPr lang="es-CL" dirty="0" smtClean="0"/>
              <a:t> </a:t>
            </a:r>
            <a:r>
              <a:rPr lang="es-CL" dirty="0" err="1" smtClean="0"/>
              <a:t>bulding</a:t>
            </a:r>
            <a:r>
              <a:rPr lang="es-CL" dirty="0" smtClean="0"/>
              <a:t> </a:t>
            </a:r>
            <a:r>
              <a:rPr lang="es-CL" dirty="0" err="1" smtClean="0"/>
              <a:t>with</a:t>
            </a:r>
            <a:r>
              <a:rPr lang="es-CL" dirty="0" smtClean="0"/>
              <a:t> </a:t>
            </a:r>
            <a:r>
              <a:rPr lang="es-CL" dirty="0" err="1" smtClean="0"/>
              <a:t>the</a:t>
            </a:r>
            <a:r>
              <a:rPr lang="es-CL" dirty="0" smtClean="0"/>
              <a:t> </a:t>
            </a:r>
            <a:r>
              <a:rPr lang="es-CL" dirty="0" err="1" smtClean="0"/>
              <a:t>city</a:t>
            </a:r>
            <a:r>
              <a:rPr lang="es-CL" dirty="0" smtClean="0"/>
              <a:t>.</a:t>
            </a:r>
            <a:endParaRPr lang="es-CL" dirty="0"/>
          </a:p>
        </p:txBody>
      </p:sp>
      <p:sp>
        <p:nvSpPr>
          <p:cNvPr id="7" name="CuadroTexto 6"/>
          <p:cNvSpPr txBox="1"/>
          <p:nvPr/>
        </p:nvSpPr>
        <p:spPr>
          <a:xfrm>
            <a:off x="11182662" y="3574797"/>
            <a:ext cx="1364105" cy="369332"/>
          </a:xfrm>
          <a:prstGeom prst="rect">
            <a:avLst/>
          </a:prstGeom>
          <a:noFill/>
        </p:spPr>
        <p:txBody>
          <a:bodyPr wrap="square" rtlCol="0">
            <a:spAutoFit/>
          </a:bodyPr>
          <a:lstStyle/>
          <a:p>
            <a:r>
              <a:rPr lang="es-CL" b="1" dirty="0" smtClean="0"/>
              <a:t>MAPS</a:t>
            </a:r>
            <a:endParaRPr lang="es-CL" b="1" dirty="0"/>
          </a:p>
        </p:txBody>
      </p:sp>
      <p:sp>
        <p:nvSpPr>
          <p:cNvPr id="9" name="CuadroTexto 8"/>
          <p:cNvSpPr txBox="1"/>
          <p:nvPr/>
        </p:nvSpPr>
        <p:spPr>
          <a:xfrm>
            <a:off x="11487955" y="6478073"/>
            <a:ext cx="250390" cy="246221"/>
          </a:xfrm>
          <a:prstGeom prst="rect">
            <a:avLst/>
          </a:prstGeom>
          <a:noFill/>
        </p:spPr>
        <p:txBody>
          <a:bodyPr wrap="none" rtlCol="0">
            <a:spAutoFit/>
          </a:bodyPr>
          <a:lstStyle/>
          <a:p>
            <a:r>
              <a:rPr lang="es-CL" sz="1000" dirty="0" smtClean="0"/>
              <a:t>7</a:t>
            </a:r>
            <a:endParaRPr lang="es-CL" sz="1000" dirty="0"/>
          </a:p>
        </p:txBody>
      </p:sp>
    </p:spTree>
    <p:extLst>
      <p:ext uri="{BB962C8B-B14F-4D97-AF65-F5344CB8AC3E}">
        <p14:creationId xmlns:p14="http://schemas.microsoft.com/office/powerpoint/2010/main" val="2257872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9603699" y="3534013"/>
            <a:ext cx="2448394" cy="37475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Imagen 3"/>
          <p:cNvPicPr>
            <a:picLocks noChangeAspect="1"/>
          </p:cNvPicPr>
          <p:nvPr/>
        </p:nvPicPr>
        <p:blipFill rotWithShape="1">
          <a:blip r:embed="rId2" cstate="print"/>
          <a:srcRect l="27112" t="25256" r="11021" b="48310"/>
          <a:stretch/>
        </p:blipFill>
        <p:spPr>
          <a:xfrm>
            <a:off x="0" y="595940"/>
            <a:ext cx="12192000" cy="2938073"/>
          </a:xfrm>
          <a:prstGeom prst="rect">
            <a:avLst/>
          </a:prstGeom>
        </p:spPr>
      </p:pic>
      <p:sp>
        <p:nvSpPr>
          <p:cNvPr id="5" name="Shape 60"/>
          <p:cNvSpPr/>
          <p:nvPr/>
        </p:nvSpPr>
        <p:spPr>
          <a:xfrm rot="16200000">
            <a:off x="5983575" y="-5983575"/>
            <a:ext cx="224851" cy="12192002"/>
          </a:xfrm>
          <a:prstGeom prst="rect">
            <a:avLst/>
          </a:prstGeom>
          <a:solidFill>
            <a:srgbClr val="FFFF00"/>
          </a:solidFill>
          <a:ln>
            <a:noFill/>
          </a:ln>
        </p:spPr>
        <p:txBody>
          <a:bodyPr lIns="91425" tIns="91425" rIns="91425" bIns="91425" anchor="ctr" anchorCtr="0">
            <a:noAutofit/>
          </a:bodyPr>
          <a:lstStyle/>
          <a:p>
            <a:pPr>
              <a:spcBef>
                <a:spcPts val="0"/>
              </a:spcBef>
              <a:buNone/>
            </a:pPr>
            <a:endParaRPr/>
          </a:p>
        </p:txBody>
      </p:sp>
      <p:sp>
        <p:nvSpPr>
          <p:cNvPr id="6" name="CuadroTexto 5"/>
          <p:cNvSpPr txBox="1"/>
          <p:nvPr/>
        </p:nvSpPr>
        <p:spPr>
          <a:xfrm>
            <a:off x="10687987" y="-72240"/>
            <a:ext cx="2083633" cy="369332"/>
          </a:xfrm>
          <a:prstGeom prst="rect">
            <a:avLst/>
          </a:prstGeom>
          <a:noFill/>
        </p:spPr>
        <p:txBody>
          <a:bodyPr wrap="square" rtlCol="0">
            <a:spAutoFit/>
          </a:bodyPr>
          <a:lstStyle/>
          <a:p>
            <a:r>
              <a:rPr lang="es-CL" b="1" dirty="0" smtClean="0"/>
              <a:t>Referentes</a:t>
            </a:r>
            <a:endParaRPr lang="es-CL" b="1" dirty="0"/>
          </a:p>
        </p:txBody>
      </p:sp>
      <p:sp>
        <p:nvSpPr>
          <p:cNvPr id="7" name="Rectángulo 6"/>
          <p:cNvSpPr/>
          <p:nvPr/>
        </p:nvSpPr>
        <p:spPr>
          <a:xfrm>
            <a:off x="5956092" y="3995678"/>
            <a:ext cx="6096000" cy="2308324"/>
          </a:xfrm>
          <a:prstGeom prst="rect">
            <a:avLst/>
          </a:prstGeom>
        </p:spPr>
        <p:txBody>
          <a:bodyPr>
            <a:spAutoFit/>
          </a:bodyPr>
          <a:lstStyle/>
          <a:p>
            <a:pPr algn="r"/>
            <a:r>
              <a:rPr lang="es-CL" dirty="0" smtClean="0">
                <a:solidFill>
                  <a:srgbClr val="303030"/>
                </a:solidFill>
                <a:latin typeface="Helvetica Neue"/>
              </a:rPr>
              <a:t>Sou Fujimoto</a:t>
            </a:r>
          </a:p>
          <a:p>
            <a:pPr algn="r"/>
            <a:endParaRPr lang="es-CL" dirty="0" smtClean="0">
              <a:solidFill>
                <a:srgbClr val="303030"/>
              </a:solidFill>
              <a:latin typeface="Helvetica Neue"/>
            </a:endParaRPr>
          </a:p>
          <a:p>
            <a:pPr algn="r"/>
            <a:r>
              <a:rPr lang="es-CL" dirty="0" err="1" smtClean="0">
                <a:solidFill>
                  <a:srgbClr val="303030"/>
                </a:solidFill>
                <a:latin typeface="Helvetica Neue"/>
              </a:rPr>
              <a:t>The</a:t>
            </a:r>
            <a:r>
              <a:rPr lang="es-CL" dirty="0" smtClean="0">
                <a:solidFill>
                  <a:srgbClr val="303030"/>
                </a:solidFill>
                <a:latin typeface="Helvetica Neue"/>
              </a:rPr>
              <a:t> </a:t>
            </a:r>
            <a:r>
              <a:rPr lang="es-CL" dirty="0" err="1" smtClean="0">
                <a:solidFill>
                  <a:srgbClr val="303030"/>
                </a:solidFill>
                <a:latin typeface="Helvetica Neue"/>
              </a:rPr>
              <a:t>constitution</a:t>
            </a:r>
            <a:r>
              <a:rPr lang="es-CL" dirty="0" smtClean="0">
                <a:solidFill>
                  <a:srgbClr val="303030"/>
                </a:solidFill>
                <a:latin typeface="Helvetica Neue"/>
              </a:rPr>
              <a:t> of </a:t>
            </a:r>
            <a:r>
              <a:rPr lang="es-CL" dirty="0" err="1" smtClean="0">
                <a:solidFill>
                  <a:srgbClr val="303030"/>
                </a:solidFill>
                <a:latin typeface="Helvetica Neue"/>
              </a:rPr>
              <a:t>the</a:t>
            </a:r>
            <a:r>
              <a:rPr lang="es-CL" dirty="0" smtClean="0">
                <a:solidFill>
                  <a:srgbClr val="303030"/>
                </a:solidFill>
                <a:latin typeface="Helvetica Neue"/>
              </a:rPr>
              <a:t> Wood, </a:t>
            </a:r>
            <a:r>
              <a:rPr lang="es-CL" dirty="0" err="1" smtClean="0">
                <a:solidFill>
                  <a:srgbClr val="303030"/>
                </a:solidFill>
                <a:latin typeface="Helvetica Neue"/>
              </a:rPr>
              <a:t>make</a:t>
            </a:r>
            <a:r>
              <a:rPr lang="es-CL" dirty="0" smtClean="0">
                <a:solidFill>
                  <a:srgbClr val="303030"/>
                </a:solidFill>
                <a:latin typeface="Helvetica Neue"/>
              </a:rPr>
              <a:t> </a:t>
            </a:r>
            <a:r>
              <a:rPr lang="es-CL" dirty="0" err="1" smtClean="0">
                <a:solidFill>
                  <a:srgbClr val="303030"/>
                </a:solidFill>
                <a:latin typeface="Helvetica Neue"/>
              </a:rPr>
              <a:t>sections</a:t>
            </a:r>
            <a:r>
              <a:rPr lang="es-CL" dirty="0" smtClean="0">
                <a:solidFill>
                  <a:srgbClr val="303030"/>
                </a:solidFill>
                <a:latin typeface="Helvetica Neue"/>
              </a:rPr>
              <a:t> of </a:t>
            </a:r>
            <a:r>
              <a:rPr lang="es-CL" dirty="0" err="1" smtClean="0">
                <a:solidFill>
                  <a:srgbClr val="303030"/>
                </a:solidFill>
                <a:latin typeface="Helvetica Neue"/>
              </a:rPr>
              <a:t>this</a:t>
            </a:r>
            <a:r>
              <a:rPr lang="es-CL" dirty="0" smtClean="0">
                <a:solidFill>
                  <a:srgbClr val="303030"/>
                </a:solidFill>
                <a:latin typeface="Helvetica Neue"/>
              </a:rPr>
              <a:t> material, in </a:t>
            </a:r>
            <a:r>
              <a:rPr lang="es-CL" dirty="0" err="1" smtClean="0">
                <a:solidFill>
                  <a:srgbClr val="303030"/>
                </a:solidFill>
                <a:latin typeface="Helvetica Neue"/>
              </a:rPr>
              <a:t>the</a:t>
            </a:r>
            <a:r>
              <a:rPr lang="es-CL" dirty="0" smtClean="0">
                <a:solidFill>
                  <a:srgbClr val="303030"/>
                </a:solidFill>
                <a:latin typeface="Helvetica Neue"/>
              </a:rPr>
              <a:t> </a:t>
            </a:r>
            <a:r>
              <a:rPr lang="es-CL" dirty="0" err="1" smtClean="0">
                <a:solidFill>
                  <a:srgbClr val="303030"/>
                </a:solidFill>
                <a:latin typeface="Helvetica Neue"/>
              </a:rPr>
              <a:t>inside</a:t>
            </a:r>
            <a:r>
              <a:rPr lang="es-CL" dirty="0" smtClean="0">
                <a:solidFill>
                  <a:srgbClr val="303030"/>
                </a:solidFill>
                <a:latin typeface="Helvetica Neue"/>
              </a:rPr>
              <a:t> of </a:t>
            </a:r>
            <a:r>
              <a:rPr lang="es-CL" dirty="0" err="1" smtClean="0">
                <a:solidFill>
                  <a:srgbClr val="303030"/>
                </a:solidFill>
                <a:latin typeface="Helvetica Neue"/>
              </a:rPr>
              <a:t>the</a:t>
            </a:r>
            <a:r>
              <a:rPr lang="es-CL" dirty="0" smtClean="0">
                <a:solidFill>
                  <a:srgbClr val="303030"/>
                </a:solidFill>
                <a:latin typeface="Helvetica Neue"/>
              </a:rPr>
              <a:t> </a:t>
            </a:r>
            <a:r>
              <a:rPr lang="es-CL" dirty="0" err="1" smtClean="0">
                <a:solidFill>
                  <a:srgbClr val="303030"/>
                </a:solidFill>
                <a:latin typeface="Helvetica Neue"/>
              </a:rPr>
              <a:t>outgoing</a:t>
            </a:r>
            <a:r>
              <a:rPr lang="es-CL" dirty="0" smtClean="0">
                <a:solidFill>
                  <a:srgbClr val="303030"/>
                </a:solidFill>
                <a:latin typeface="Helvetica Neue"/>
              </a:rPr>
              <a:t> romos </a:t>
            </a:r>
            <a:r>
              <a:rPr lang="es-CL" dirty="0" err="1" smtClean="0">
                <a:solidFill>
                  <a:srgbClr val="303030"/>
                </a:solidFill>
                <a:latin typeface="Helvetica Neue"/>
              </a:rPr>
              <a:t>or</a:t>
            </a:r>
            <a:r>
              <a:rPr lang="es-CL" dirty="0" smtClean="0">
                <a:solidFill>
                  <a:srgbClr val="303030"/>
                </a:solidFill>
                <a:latin typeface="Helvetica Neue"/>
              </a:rPr>
              <a:t> </a:t>
            </a:r>
            <a:r>
              <a:rPr lang="es-CL" dirty="0" err="1" smtClean="0">
                <a:solidFill>
                  <a:srgbClr val="303030"/>
                </a:solidFill>
                <a:latin typeface="Helvetica Neue"/>
              </a:rPr>
              <a:t>entrance</a:t>
            </a:r>
            <a:r>
              <a:rPr lang="es-CL" dirty="0" smtClean="0">
                <a:solidFill>
                  <a:srgbClr val="303030"/>
                </a:solidFill>
                <a:latin typeface="Helvetica Neue"/>
              </a:rPr>
              <a:t>., </a:t>
            </a:r>
            <a:r>
              <a:rPr lang="es-CL" dirty="0" err="1" smtClean="0">
                <a:solidFill>
                  <a:srgbClr val="303030"/>
                </a:solidFill>
                <a:latin typeface="Helvetica Neue"/>
              </a:rPr>
              <a:t>transform</a:t>
            </a:r>
            <a:r>
              <a:rPr lang="es-CL" dirty="0" smtClean="0">
                <a:solidFill>
                  <a:srgbClr val="303030"/>
                </a:solidFill>
                <a:latin typeface="Helvetica Neue"/>
              </a:rPr>
              <a:t> </a:t>
            </a:r>
            <a:r>
              <a:rPr lang="es-CL" dirty="0" err="1" smtClean="0">
                <a:solidFill>
                  <a:srgbClr val="303030"/>
                </a:solidFill>
                <a:latin typeface="Helvetica Neue"/>
              </a:rPr>
              <a:t>the</a:t>
            </a:r>
            <a:r>
              <a:rPr lang="es-CL" dirty="0" smtClean="0">
                <a:solidFill>
                  <a:srgbClr val="303030"/>
                </a:solidFill>
                <a:latin typeface="Helvetica Neue"/>
              </a:rPr>
              <a:t> </a:t>
            </a:r>
            <a:r>
              <a:rPr lang="es-CL" dirty="0" err="1" smtClean="0">
                <a:solidFill>
                  <a:srgbClr val="303030"/>
                </a:solidFill>
                <a:latin typeface="Helvetica Neue"/>
              </a:rPr>
              <a:t>spaces</a:t>
            </a:r>
            <a:r>
              <a:rPr lang="es-CL" dirty="0" smtClean="0">
                <a:solidFill>
                  <a:srgbClr val="303030"/>
                </a:solidFill>
                <a:latin typeface="Helvetica Neue"/>
              </a:rPr>
              <a:t> to </a:t>
            </a:r>
            <a:r>
              <a:rPr lang="es-CL" dirty="0" err="1" smtClean="0">
                <a:solidFill>
                  <a:srgbClr val="303030"/>
                </a:solidFill>
                <a:latin typeface="Helvetica Neue"/>
              </a:rPr>
              <a:t>sit</a:t>
            </a:r>
            <a:r>
              <a:rPr lang="es-CL" dirty="0" smtClean="0">
                <a:solidFill>
                  <a:srgbClr val="303030"/>
                </a:solidFill>
                <a:latin typeface="Helvetica Neue"/>
              </a:rPr>
              <a:t> </a:t>
            </a:r>
            <a:r>
              <a:rPr lang="es-CL" dirty="0" err="1" smtClean="0">
                <a:solidFill>
                  <a:srgbClr val="303030"/>
                </a:solidFill>
                <a:latin typeface="Helvetica Neue"/>
              </a:rPr>
              <a:t>down</a:t>
            </a:r>
            <a:r>
              <a:rPr lang="es-CL" dirty="0" smtClean="0">
                <a:solidFill>
                  <a:srgbClr val="303030"/>
                </a:solidFill>
                <a:latin typeface="Helvetica Neue"/>
              </a:rPr>
              <a:t>, </a:t>
            </a:r>
            <a:r>
              <a:rPr lang="es-CL" dirty="0" err="1" smtClean="0">
                <a:solidFill>
                  <a:srgbClr val="303030"/>
                </a:solidFill>
                <a:latin typeface="Helvetica Neue"/>
              </a:rPr>
              <a:t>laydown</a:t>
            </a:r>
            <a:r>
              <a:rPr lang="es-CL" dirty="0" smtClean="0">
                <a:solidFill>
                  <a:srgbClr val="303030"/>
                </a:solidFill>
                <a:latin typeface="Helvetica Neue"/>
              </a:rPr>
              <a:t> </a:t>
            </a:r>
            <a:r>
              <a:rPr lang="es-CL" dirty="0" err="1" smtClean="0">
                <a:solidFill>
                  <a:srgbClr val="303030"/>
                </a:solidFill>
                <a:latin typeface="Helvetica Neue"/>
              </a:rPr>
              <a:t>or</a:t>
            </a:r>
            <a:r>
              <a:rPr lang="es-CL" dirty="0" smtClean="0">
                <a:solidFill>
                  <a:srgbClr val="303030"/>
                </a:solidFill>
                <a:latin typeface="Helvetica Neue"/>
              </a:rPr>
              <a:t> </a:t>
            </a:r>
            <a:r>
              <a:rPr lang="es-CL" dirty="0" err="1" smtClean="0">
                <a:solidFill>
                  <a:srgbClr val="303030"/>
                </a:solidFill>
                <a:latin typeface="Helvetica Neue"/>
              </a:rPr>
              <a:t>go</a:t>
            </a:r>
            <a:r>
              <a:rPr lang="es-CL" dirty="0" smtClean="0">
                <a:solidFill>
                  <a:srgbClr val="303030"/>
                </a:solidFill>
                <a:latin typeface="Helvetica Neue"/>
              </a:rPr>
              <a:t> up. </a:t>
            </a:r>
            <a:r>
              <a:rPr lang="es-CL" dirty="0" err="1" smtClean="0">
                <a:solidFill>
                  <a:srgbClr val="303030"/>
                </a:solidFill>
                <a:latin typeface="Helvetica Neue"/>
              </a:rPr>
              <a:t>Been</a:t>
            </a:r>
            <a:r>
              <a:rPr lang="es-CL" dirty="0" smtClean="0">
                <a:solidFill>
                  <a:srgbClr val="303030"/>
                </a:solidFill>
                <a:latin typeface="Helvetica Neue"/>
              </a:rPr>
              <a:t> </a:t>
            </a:r>
            <a:r>
              <a:rPr lang="es-CL" dirty="0" err="1" smtClean="0">
                <a:solidFill>
                  <a:srgbClr val="303030"/>
                </a:solidFill>
                <a:latin typeface="Helvetica Neue"/>
              </a:rPr>
              <a:t>the</a:t>
            </a:r>
            <a:r>
              <a:rPr lang="es-CL" dirty="0" smtClean="0">
                <a:solidFill>
                  <a:srgbClr val="303030"/>
                </a:solidFill>
                <a:latin typeface="Helvetica Neue"/>
              </a:rPr>
              <a:t> </a:t>
            </a:r>
            <a:r>
              <a:rPr lang="es-CL" dirty="0" err="1" smtClean="0">
                <a:solidFill>
                  <a:srgbClr val="303030"/>
                </a:solidFill>
                <a:latin typeface="Helvetica Neue"/>
              </a:rPr>
              <a:t>bays</a:t>
            </a:r>
            <a:r>
              <a:rPr lang="es-CL" dirty="0" smtClean="0">
                <a:solidFill>
                  <a:srgbClr val="303030"/>
                </a:solidFill>
                <a:latin typeface="Helvetica Neue"/>
              </a:rPr>
              <a:t> a </a:t>
            </a:r>
            <a:r>
              <a:rPr lang="es-CL" dirty="0" err="1" smtClean="0">
                <a:solidFill>
                  <a:srgbClr val="303030"/>
                </a:solidFill>
                <a:latin typeface="Helvetica Neue"/>
              </a:rPr>
              <a:t>consecuence</a:t>
            </a:r>
            <a:r>
              <a:rPr lang="es-CL" dirty="0" smtClean="0">
                <a:solidFill>
                  <a:srgbClr val="303030"/>
                </a:solidFill>
                <a:latin typeface="Helvetica Neue"/>
              </a:rPr>
              <a:t> of </a:t>
            </a:r>
            <a:r>
              <a:rPr lang="es-CL" dirty="0" err="1" smtClean="0">
                <a:solidFill>
                  <a:srgbClr val="303030"/>
                </a:solidFill>
                <a:latin typeface="Helvetica Neue"/>
              </a:rPr>
              <a:t>the</a:t>
            </a:r>
            <a:r>
              <a:rPr lang="es-CL" dirty="0" smtClean="0">
                <a:solidFill>
                  <a:srgbClr val="303030"/>
                </a:solidFill>
                <a:latin typeface="Helvetica Neue"/>
              </a:rPr>
              <a:t> </a:t>
            </a:r>
            <a:r>
              <a:rPr lang="es-CL" dirty="0" err="1" smtClean="0">
                <a:solidFill>
                  <a:srgbClr val="303030"/>
                </a:solidFill>
                <a:latin typeface="Helvetica Neue"/>
              </a:rPr>
              <a:t>order</a:t>
            </a:r>
            <a:r>
              <a:rPr lang="es-CL" dirty="0" smtClean="0">
                <a:solidFill>
                  <a:srgbClr val="303030"/>
                </a:solidFill>
                <a:latin typeface="Helvetica Neue"/>
              </a:rPr>
              <a:t> of </a:t>
            </a:r>
            <a:r>
              <a:rPr lang="es-CL" dirty="0" err="1" smtClean="0">
                <a:solidFill>
                  <a:srgbClr val="303030"/>
                </a:solidFill>
                <a:latin typeface="Helvetica Neue"/>
              </a:rPr>
              <a:t>this</a:t>
            </a:r>
            <a:r>
              <a:rPr lang="es-CL" dirty="0" smtClean="0">
                <a:solidFill>
                  <a:srgbClr val="303030"/>
                </a:solidFill>
                <a:latin typeface="Helvetica Neue"/>
              </a:rPr>
              <a:t> </a:t>
            </a:r>
            <a:r>
              <a:rPr lang="es-CL" dirty="0" err="1" smtClean="0">
                <a:solidFill>
                  <a:srgbClr val="303030"/>
                </a:solidFill>
                <a:latin typeface="Helvetica Neue"/>
              </a:rPr>
              <a:t>elemts</a:t>
            </a:r>
            <a:r>
              <a:rPr lang="es-CL" dirty="0" smtClean="0">
                <a:solidFill>
                  <a:srgbClr val="303030"/>
                </a:solidFill>
                <a:latin typeface="Helvetica Neue"/>
              </a:rPr>
              <a:t> </a:t>
            </a:r>
            <a:r>
              <a:rPr lang="es-CL" dirty="0" err="1" smtClean="0">
                <a:solidFill>
                  <a:srgbClr val="303030"/>
                </a:solidFill>
                <a:latin typeface="Helvetica Neue"/>
              </a:rPr>
              <a:t>like</a:t>
            </a:r>
            <a:r>
              <a:rPr lang="es-CL" dirty="0" smtClean="0">
                <a:solidFill>
                  <a:srgbClr val="303030"/>
                </a:solidFill>
                <a:latin typeface="Helvetica Neue"/>
              </a:rPr>
              <a:t> </a:t>
            </a:r>
            <a:r>
              <a:rPr lang="es-CL" dirty="0" err="1" smtClean="0">
                <a:solidFill>
                  <a:srgbClr val="303030"/>
                </a:solidFill>
                <a:latin typeface="Helvetica Neue"/>
              </a:rPr>
              <a:t>configurations</a:t>
            </a:r>
            <a:r>
              <a:rPr lang="es-CL" dirty="0" smtClean="0">
                <a:solidFill>
                  <a:srgbClr val="303030"/>
                </a:solidFill>
                <a:latin typeface="Helvetica Neue"/>
              </a:rPr>
              <a:t> of </a:t>
            </a:r>
            <a:r>
              <a:rPr lang="es-CL" dirty="0" err="1" smtClean="0">
                <a:solidFill>
                  <a:srgbClr val="303030"/>
                </a:solidFill>
                <a:latin typeface="Helvetica Neue"/>
              </a:rPr>
              <a:t>the</a:t>
            </a:r>
            <a:r>
              <a:rPr lang="es-CL" dirty="0" smtClean="0">
                <a:solidFill>
                  <a:srgbClr val="303030"/>
                </a:solidFill>
                <a:latin typeface="Helvetica Neue"/>
              </a:rPr>
              <a:t> </a:t>
            </a:r>
            <a:r>
              <a:rPr lang="es-CL" dirty="0" err="1" smtClean="0">
                <a:solidFill>
                  <a:srgbClr val="303030"/>
                </a:solidFill>
                <a:latin typeface="Helvetica Neue"/>
              </a:rPr>
              <a:t>space</a:t>
            </a:r>
            <a:r>
              <a:rPr lang="es-CL" dirty="0" smtClean="0">
                <a:solidFill>
                  <a:srgbClr val="303030"/>
                </a:solidFill>
                <a:latin typeface="Helvetica Neue"/>
              </a:rPr>
              <a:t>.</a:t>
            </a:r>
            <a:r>
              <a:rPr lang="es-CL" dirty="0" smtClean="0"/>
              <a:t/>
            </a:r>
            <a:br>
              <a:rPr lang="es-CL" dirty="0" smtClean="0"/>
            </a:br>
            <a:endParaRPr lang="es-CL" dirty="0"/>
          </a:p>
        </p:txBody>
      </p:sp>
      <p:sp>
        <p:nvSpPr>
          <p:cNvPr id="8" name="Rectángulo 7"/>
          <p:cNvSpPr/>
          <p:nvPr/>
        </p:nvSpPr>
        <p:spPr>
          <a:xfrm>
            <a:off x="9603698" y="3534013"/>
            <a:ext cx="2588302" cy="923330"/>
          </a:xfrm>
          <a:prstGeom prst="rect">
            <a:avLst/>
          </a:prstGeom>
        </p:spPr>
        <p:txBody>
          <a:bodyPr wrap="square">
            <a:spAutoFit/>
          </a:bodyPr>
          <a:lstStyle/>
          <a:p>
            <a:r>
              <a:rPr lang="es-CL" b="1" dirty="0">
                <a:solidFill>
                  <a:srgbClr val="000000"/>
                </a:solidFill>
                <a:latin typeface="Helvetica Neue"/>
              </a:rPr>
              <a:t>Final Wooden House </a:t>
            </a:r>
            <a:endParaRPr lang="es-CL" dirty="0"/>
          </a:p>
          <a:p>
            <a:r>
              <a:rPr lang="es-CL" dirty="0"/>
              <a:t/>
            </a:r>
            <a:br>
              <a:rPr lang="es-CL" dirty="0"/>
            </a:br>
            <a:endParaRPr lang="es-CL" dirty="0"/>
          </a:p>
        </p:txBody>
      </p:sp>
      <p:sp>
        <p:nvSpPr>
          <p:cNvPr id="10" name="CuadroTexto 9"/>
          <p:cNvSpPr txBox="1"/>
          <p:nvPr/>
        </p:nvSpPr>
        <p:spPr>
          <a:xfrm>
            <a:off x="11487955" y="6478073"/>
            <a:ext cx="250390" cy="246221"/>
          </a:xfrm>
          <a:prstGeom prst="rect">
            <a:avLst/>
          </a:prstGeom>
          <a:noFill/>
        </p:spPr>
        <p:txBody>
          <a:bodyPr wrap="none" rtlCol="0">
            <a:spAutoFit/>
          </a:bodyPr>
          <a:lstStyle/>
          <a:p>
            <a:r>
              <a:rPr lang="es-CL" sz="1000" dirty="0" smtClean="0"/>
              <a:t>8</a:t>
            </a:r>
            <a:endParaRPr lang="es-CL" sz="1000" dirty="0"/>
          </a:p>
        </p:txBody>
      </p:sp>
    </p:spTree>
    <p:extLst>
      <p:ext uri="{BB962C8B-B14F-4D97-AF65-F5344CB8AC3E}">
        <p14:creationId xmlns:p14="http://schemas.microsoft.com/office/powerpoint/2010/main" val="226327063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1807</TotalTime>
  <Words>730</Words>
  <Application>Microsoft Office PowerPoint</Application>
  <PresentationFormat>Panorámica</PresentationFormat>
  <Paragraphs>108</Paragraphs>
  <Slides>22</Slides>
  <Notes>0</Notes>
  <HiddenSlides>0</HiddenSlides>
  <MMClips>0</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1</vt:i4>
      </vt:variant>
      <vt:variant>
        <vt:lpstr>Títulos de diapositiva</vt:lpstr>
      </vt:variant>
      <vt:variant>
        <vt:i4>22</vt:i4>
      </vt:variant>
    </vt:vector>
  </HeadingPairs>
  <TitlesOfParts>
    <vt:vector size="28" baseType="lpstr">
      <vt:lpstr>Arial</vt:lpstr>
      <vt:lpstr>Calibri</vt:lpstr>
      <vt:lpstr>Calibri Light</vt:lpstr>
      <vt:lpstr>Helvetica Neue</vt:lpstr>
      <vt:lpstr>Tema de Office</vt:lpstr>
      <vt:lpstr>Adobe Acrobat Document</vt:lpstr>
      <vt:lpstr>KULTURFORUM TURM</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TORRE KULTURFORUM</dc:title>
  <dc:creator>Daniella</dc:creator>
  <cp:lastModifiedBy>Daniella</cp:lastModifiedBy>
  <cp:revision>104</cp:revision>
  <dcterms:created xsi:type="dcterms:W3CDTF">2015-09-24T16:31:11Z</dcterms:created>
  <dcterms:modified xsi:type="dcterms:W3CDTF">2015-10-02T11:05:37Z</dcterms:modified>
</cp:coreProperties>
</file>